
<file path=[Content_Types].xml><?xml version="1.0" encoding="utf-8"?>
<Types xmlns="http://schemas.openxmlformats.org/package/2006/content-types">
  <Default ContentType="image/jpeg" Extension="jpg"/>
  <Default ContentType="application/vnd.openxmlformats-officedocument.vmlDrawing" Extension="vml"/>
  <Default ContentType="application/vnd.openxmlformats-officedocument.oleObject" Extension="bin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37.xml"/>
  <Override ContentType="application/vnd.openxmlformats-officedocument.presentationml.notesSlide+xml" PartName="/ppt/notesSlides/notesSlide29.xml"/>
  <Override ContentType="application/vnd.openxmlformats-officedocument.presentationml.notesSlide+xml" PartName="/ppt/notesSlides/notesSlide32.xml"/>
  <Override ContentType="application/vnd.openxmlformats-officedocument.presentationml.notesSlide+xml" PartName="/ppt/notesSlides/notesSlide45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46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28.xml"/>
  <Override ContentType="application/vnd.openxmlformats-officedocument.presentationml.notesSlide+xml" PartName="/ppt/notesSlides/notesSlide33.xml"/>
  <Override ContentType="application/vnd.openxmlformats-officedocument.presentationml.notesSlide+xml" PartName="/ppt/notesSlides/notesSlide41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42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34.xml"/>
  <Override ContentType="application/vnd.openxmlformats-officedocument.presentationml.notesSlide+xml" PartName="/ppt/notesSlides/notesSlide38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43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0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35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39.xml"/>
  <Override ContentType="application/vnd.openxmlformats-officedocument.presentationml.notesSlide+xml" PartName="/ppt/notesSlides/notesSlide31.xml"/>
  <Override ContentType="application/vnd.openxmlformats-officedocument.presentationml.notesSlide+xml" PartName="/ppt/notesSlides/notesSlide36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44.xml"/>
  <Override ContentType="application/vnd.openxmlformats-officedocument.presentationml.notesSlide+xml" PartName="/ppt/notesSlides/notesSlide27.xml"/>
  <Override ContentType="application/vnd.openxmlformats-officedocument.presentationml.notesSlide+xml" PartName="/ppt/notesSlides/notesSlide40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10.xml"/>
  <Override ContentType="application/vnd.openxmlformats-officedocument.custom-properties+xml" PartName="/docProps/custom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43.xml"/>
  <Override ContentType="application/vnd.openxmlformats-officedocument.presentationml.slide+xml" PartName="/ppt/slides/slide30.xml"/>
  <Override ContentType="application/vnd.openxmlformats-officedocument.presentationml.slide+xml" PartName="/ppt/slides/slide22.xml"/>
  <Override ContentType="application/vnd.openxmlformats-officedocument.presentationml.slide+xml" PartName="/ppt/slides/slide35.xml"/>
  <Override ContentType="application/vnd.openxmlformats-officedocument.presentationml.slide+xml" PartName="/ppt/slides/slide26.xml"/>
  <Override ContentType="application/vnd.openxmlformats-officedocument.presentationml.slide+xml" PartName="/ppt/slides/slide19.xml"/>
  <Override ContentType="application/vnd.openxmlformats-officedocument.presentationml.slide+xml" PartName="/ppt/slides/slide3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42.xml"/>
  <Override ContentType="application/vnd.openxmlformats-officedocument.presentationml.slide+xml" PartName="/ppt/slides/slide25.xml"/>
  <Override ContentType="application/vnd.openxmlformats-officedocument.presentationml.slide+xml" PartName="/ppt/slides/slide34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33.xml"/>
  <Override ContentType="application/vnd.openxmlformats-officedocument.presentationml.slide+xml" PartName="/ppt/slides/slide38.xml"/>
  <Override ContentType="application/vnd.openxmlformats-officedocument.presentationml.slide+xml" PartName="/ppt/slides/slide46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29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32.xml"/>
  <Override ContentType="application/vnd.openxmlformats-officedocument.presentationml.slide+xml" PartName="/ppt/slides/slide37.xml"/>
  <Override ContentType="application/vnd.openxmlformats-officedocument.presentationml.slide+xml" PartName="/ppt/slides/slide1.xml"/>
  <Override ContentType="application/vnd.openxmlformats-officedocument.presentationml.slide+xml" PartName="/ppt/slides/slide45.xml"/>
  <Override ContentType="application/vnd.openxmlformats-officedocument.presentationml.slide+xml" PartName="/ppt/slides/slide28.xml"/>
  <Override ContentType="application/vnd.openxmlformats-officedocument.presentationml.slide+xml" PartName="/ppt/slides/slide41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36.xml"/>
  <Override ContentType="application/vnd.openxmlformats-officedocument.presentationml.slide+xml" PartName="/ppt/slides/slide31.xml"/>
  <Override ContentType="application/vnd.openxmlformats-officedocument.presentationml.slide+xml" PartName="/ppt/slides/slide23.xml"/>
  <Override ContentType="application/vnd.openxmlformats-officedocument.presentationml.slide+xml" PartName="/ppt/slides/slide27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44.xml"/>
  <Override ContentType="application/vnd.openxmlformats-officedocument.presentationml.slide+xml" PartName="/ppt/slides/slide6.xml"/>
  <Override ContentType="application/vnd.openxmlformats-officedocument.presentationml.slide+xml" PartName="/ppt/slides/slide14.xml"/>
  <Override ContentType="application/vnd.openxmlformats-officedocument.presentationml.slide+xml" PartName="/ppt/slides/slide40.xml"/>
  <Override ContentType="application/vnd.openxmlformats-officedocument.presentationml.notesMaster+xml" PartName="/ppt/notesMasters/notesMaster1.xml"/>
  <Override ContentType="application/vnd.openxmlformats-officedocument.oleObject" PartName="/ppt/embeddings/oleObject37.bin"/>
  <Override ContentType="application/vnd.openxmlformats-officedocument.oleObject" PartName="/ppt/embeddings/oleObject9.bin"/>
  <Override ContentType="application/vnd.openxmlformats-officedocument.oleObject" PartName="/ppt/embeddings/oleObject32.bin"/>
  <Override ContentType="application/vnd.openxmlformats-officedocument.oleObject" PartName="/ppt/embeddings/oleObject45.bin"/>
  <Override ContentType="application/vnd.openxmlformats-officedocument.oleObject" PartName="/ppt/embeddings/oleObject15.bin"/>
  <Override ContentType="application/vnd.openxmlformats-officedocument.oleObject" PartName="/ppt/embeddings/oleObject29.bin"/>
  <Override ContentType="application/vnd.openxmlformats-officedocument.oleObject" PartName="/ppt/embeddings/oleObject40.bin"/>
  <Override ContentType="application/vnd.openxmlformats-officedocument.oleObject" PartName="/ppt/embeddings/oleObject4.bin"/>
  <Override ContentType="application/vnd.openxmlformats-officedocument.oleObject" PartName="/ppt/embeddings/oleObject28.bin"/>
  <Override ContentType="application/vnd.openxmlformats-officedocument.oleObject" PartName="/ppt/embeddings/oleObject41.bin"/>
  <Override ContentType="application/vnd.openxmlformats-officedocument.oleObject" PartName="/ppt/embeddings/oleObject11.bin"/>
  <Override ContentType="application/vnd.openxmlformats-officedocument.oleObject" PartName="/ppt/embeddings/oleObject8.bin"/>
  <Override ContentType="application/vnd.openxmlformats-officedocument.oleObject" PartName="/ppt/embeddings/oleObject33.bin"/>
  <Override ContentType="application/vnd.openxmlformats-officedocument.oleObject" PartName="/ppt/embeddings/oleObject24.bin"/>
  <Override ContentType="application/vnd.openxmlformats-officedocument.oleObject" PartName="/ppt/embeddings/oleObject25.bin"/>
  <Override ContentType="application/vnd.openxmlformats-officedocument.oleObject" PartName="/ppt/embeddings/oleObject20.bin"/>
  <Override ContentType="application/vnd.openxmlformats-officedocument.oleObject" PartName="/ppt/embeddings/oleObject12.bin"/>
  <Override ContentType="application/vnd.openxmlformats-officedocument.oleObject" PartName="/ppt/embeddings/oleObject3.bin"/>
  <Override ContentType="application/vnd.openxmlformats-officedocument.oleObject" PartName="/ppt/embeddings/oleObject17.bin"/>
  <Override ContentType="application/vnd.openxmlformats-officedocument.oleObject" PartName="/ppt/embeddings/oleObject42.bin"/>
  <Override ContentType="application/vnd.openxmlformats-officedocument.oleObject" PartName="/ppt/embeddings/oleObject7.bin"/>
  <Override ContentType="application/vnd.openxmlformats-officedocument.oleObject" PartName="/ppt/embeddings/oleObject16.bin"/>
  <Override ContentType="application/vnd.openxmlformats-officedocument.oleObject" PartName="/ppt/embeddings/oleObject2.bin"/>
  <Override ContentType="application/vnd.openxmlformats-officedocument.oleObject" PartName="/ppt/embeddings/oleObject34.bin"/>
  <Override ContentType="application/vnd.openxmlformats-officedocument.oleObject" PartName="/ppt/embeddings/oleObject21.bin"/>
  <Override ContentType="application/vnd.openxmlformats-officedocument.oleObject" PartName="/ppt/embeddings/oleObject38.bin"/>
  <Override ContentType="application/vnd.openxmlformats-officedocument.oleObject" PartName="/ppt/embeddings/oleObject13.bin"/>
  <Override ContentType="application/vnd.openxmlformats-officedocument.oleObject" PartName="/ppt/embeddings/oleObject26.bin"/>
  <Override ContentType="application/vnd.openxmlformats-officedocument.oleObject" PartName="/ppt/embeddings/oleObject6.bin"/>
  <Override ContentType="application/vnd.openxmlformats-officedocument.oleObject" PartName="/ppt/embeddings/oleObject30.bin"/>
  <Override ContentType="application/vnd.openxmlformats-officedocument.oleObject" PartName="/ppt/embeddings/oleObject18.bin"/>
  <Override ContentType="application/vnd.openxmlformats-officedocument.oleObject" PartName="/ppt/embeddings/oleObject43.bin"/>
  <Override ContentType="application/vnd.openxmlformats-officedocument.oleObject" PartName="/ppt/embeddings/oleObject1.bin"/>
  <Override ContentType="application/vnd.openxmlformats-officedocument.oleObject" PartName="/ppt/embeddings/oleObject39.bin"/>
  <Override ContentType="application/vnd.openxmlformats-officedocument.oleObject" PartName="/ppt/embeddings/oleObject35.bin"/>
  <Override ContentType="application/vnd.openxmlformats-officedocument.oleObject" PartName="/ppt/embeddings/oleObject22.bin"/>
  <Override ContentType="application/vnd.openxmlformats-officedocument.oleObject" PartName="/ppt/embeddings/oleObject19.bin"/>
  <Override ContentType="application/vnd.openxmlformats-officedocument.oleObject" PartName="/ppt/embeddings/oleObject44.bin"/>
  <Override ContentType="application/vnd.openxmlformats-officedocument.oleObject" PartName="/ppt/embeddings/oleObject14.bin"/>
  <Override ContentType="application/vnd.openxmlformats-officedocument.oleObject" PartName="/ppt/embeddings/oleObject31.bin"/>
  <Override ContentType="application/vnd.openxmlformats-officedocument.oleObject" PartName="/ppt/embeddings/oleObject5.bin"/>
  <Override ContentType="application/vnd.openxmlformats-officedocument.oleObject" PartName="/ppt/embeddings/oleObject10.bin"/>
  <Override ContentType="application/vnd.openxmlformats-officedocument.oleObject" PartName="/ppt/embeddings/oleObject27.bin"/>
  <Override ContentType="application/vnd.openxmlformats-officedocument.oleObject" PartName="/ppt/embeddings/oleObject23.bin"/>
  <Override ContentType="application/vnd.openxmlformats-officedocument.oleObject" PartName="/ppt/embeddings/oleObject36.bin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custom-properties" Target="docProps/custom.xml"/><Relationship Id="rId2" Type="http://schemas.openxmlformats.org/package/2006/relationships/metadata/core-properties" Target="docProps/core.xml"/><Relationship Id="rId3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48" r:id="rId3"/>
  </p:sldMasterIdLst>
  <p:notesMasterIdLst>
    <p:notesMasterId r:id="rId4"/>
  </p:notes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  <p:sldId id="268" r:id="rId17"/>
    <p:sldId id="269" r:id="rId18"/>
    <p:sldId id="270" r:id="rId19"/>
    <p:sldId id="271" r:id="rId20"/>
    <p:sldId id="272" r:id="rId21"/>
    <p:sldId id="273" r:id="rId22"/>
    <p:sldId id="274" r:id="rId23"/>
    <p:sldId id="275" r:id="rId24"/>
    <p:sldId id="276" r:id="rId25"/>
    <p:sldId id="277" r:id="rId26"/>
    <p:sldId id="278" r:id="rId27"/>
    <p:sldId id="279" r:id="rId28"/>
    <p:sldId id="280" r:id="rId29"/>
    <p:sldId id="281" r:id="rId30"/>
    <p:sldId id="282" r:id="rId31"/>
    <p:sldId id="283" r:id="rId32"/>
    <p:sldId id="284" r:id="rId33"/>
    <p:sldId id="285" r:id="rId34"/>
    <p:sldId id="286" r:id="rId35"/>
    <p:sldId id="287" r:id="rId36"/>
    <p:sldId id="288" r:id="rId37"/>
    <p:sldId id="289" r:id="rId38"/>
    <p:sldId id="290" r:id="rId39"/>
    <p:sldId id="291" r:id="rId40"/>
    <p:sldId id="292" r:id="rId41"/>
    <p:sldId id="293" r:id="rId42"/>
    <p:sldId id="294" r:id="rId43"/>
    <p:sldId id="295" r:id="rId44"/>
    <p:sldId id="296" r:id="rId45"/>
    <p:sldId id="297" r:id="rId46"/>
    <p:sldId id="298" r:id="rId47"/>
    <p:sldId id="299" r:id="rId48"/>
    <p:sldId id="300" r:id="rId49"/>
    <p:sldId id="301" r:id="rId50"/>
  </p:sldIdLst>
  <p:sldSz cy="6858000" cx="12192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GoogleSlidesCustomDataVersion2">
      <go:slidesCustomData xmlns:go="http://customooxmlschemas.google.com/" r:id="rId51" roundtripDataSignature="AMtx7mgQ8l0kd3VL72ghq1DAgS2nbtX16A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40" Type="http://schemas.openxmlformats.org/officeDocument/2006/relationships/slide" Target="slides/slide36.xml"/><Relationship Id="rId42" Type="http://schemas.openxmlformats.org/officeDocument/2006/relationships/slide" Target="slides/slide38.xml"/><Relationship Id="rId41" Type="http://schemas.openxmlformats.org/officeDocument/2006/relationships/slide" Target="slides/slide37.xml"/><Relationship Id="rId44" Type="http://schemas.openxmlformats.org/officeDocument/2006/relationships/slide" Target="slides/slide40.xml"/><Relationship Id="rId43" Type="http://schemas.openxmlformats.org/officeDocument/2006/relationships/slide" Target="slides/slide39.xml"/><Relationship Id="rId46" Type="http://schemas.openxmlformats.org/officeDocument/2006/relationships/slide" Target="slides/slide42.xml"/><Relationship Id="rId45" Type="http://schemas.openxmlformats.org/officeDocument/2006/relationships/slide" Target="slides/slide41.xml"/><Relationship Id="rId1" Type="http://schemas.openxmlformats.org/officeDocument/2006/relationships/theme" Target="theme/theme2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notesMaster" Target="notesMasters/notesMaster1.xml"/><Relationship Id="rId9" Type="http://schemas.openxmlformats.org/officeDocument/2006/relationships/slide" Target="slides/slide5.xml"/><Relationship Id="rId48" Type="http://schemas.openxmlformats.org/officeDocument/2006/relationships/slide" Target="slides/slide44.xml"/><Relationship Id="rId47" Type="http://schemas.openxmlformats.org/officeDocument/2006/relationships/slide" Target="slides/slide43.xml"/><Relationship Id="rId49" Type="http://schemas.openxmlformats.org/officeDocument/2006/relationships/slide" Target="slides/slide45.xml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7" Type="http://schemas.openxmlformats.org/officeDocument/2006/relationships/slide" Target="slides/slide3.xml"/><Relationship Id="rId8" Type="http://schemas.openxmlformats.org/officeDocument/2006/relationships/slide" Target="slides/slide4.xml"/><Relationship Id="rId31" Type="http://schemas.openxmlformats.org/officeDocument/2006/relationships/slide" Target="slides/slide27.xml"/><Relationship Id="rId30" Type="http://schemas.openxmlformats.org/officeDocument/2006/relationships/slide" Target="slides/slide26.xml"/><Relationship Id="rId33" Type="http://schemas.openxmlformats.org/officeDocument/2006/relationships/slide" Target="slides/slide29.xml"/><Relationship Id="rId32" Type="http://schemas.openxmlformats.org/officeDocument/2006/relationships/slide" Target="slides/slide28.xml"/><Relationship Id="rId35" Type="http://schemas.openxmlformats.org/officeDocument/2006/relationships/slide" Target="slides/slide31.xml"/><Relationship Id="rId34" Type="http://schemas.openxmlformats.org/officeDocument/2006/relationships/slide" Target="slides/slide30.xml"/><Relationship Id="rId37" Type="http://schemas.openxmlformats.org/officeDocument/2006/relationships/slide" Target="slides/slide33.xml"/><Relationship Id="rId36" Type="http://schemas.openxmlformats.org/officeDocument/2006/relationships/slide" Target="slides/slide32.xml"/><Relationship Id="rId39" Type="http://schemas.openxmlformats.org/officeDocument/2006/relationships/slide" Target="slides/slide35.xml"/><Relationship Id="rId38" Type="http://schemas.openxmlformats.org/officeDocument/2006/relationships/slide" Target="slides/slide34.xml"/><Relationship Id="rId20" Type="http://schemas.openxmlformats.org/officeDocument/2006/relationships/slide" Target="slides/slide16.xml"/><Relationship Id="rId22" Type="http://schemas.openxmlformats.org/officeDocument/2006/relationships/slide" Target="slides/slide18.xml"/><Relationship Id="rId21" Type="http://schemas.openxmlformats.org/officeDocument/2006/relationships/slide" Target="slides/slide17.xml"/><Relationship Id="rId24" Type="http://schemas.openxmlformats.org/officeDocument/2006/relationships/slide" Target="slides/slide20.xml"/><Relationship Id="rId23" Type="http://schemas.openxmlformats.org/officeDocument/2006/relationships/slide" Target="slides/slide19.xml"/><Relationship Id="rId26" Type="http://schemas.openxmlformats.org/officeDocument/2006/relationships/slide" Target="slides/slide22.xml"/><Relationship Id="rId25" Type="http://schemas.openxmlformats.org/officeDocument/2006/relationships/slide" Target="slides/slide21.xml"/><Relationship Id="rId28" Type="http://schemas.openxmlformats.org/officeDocument/2006/relationships/slide" Target="slides/slide24.xml"/><Relationship Id="rId27" Type="http://schemas.openxmlformats.org/officeDocument/2006/relationships/slide" Target="slides/slide23.xml"/><Relationship Id="rId29" Type="http://schemas.openxmlformats.org/officeDocument/2006/relationships/slide" Target="slides/slide25.xml"/><Relationship Id="rId51" Type="http://customschemas.google.com/relationships/presentationmetadata" Target="metadata"/><Relationship Id="rId50" Type="http://schemas.openxmlformats.org/officeDocument/2006/relationships/slide" Target="slides/slide46.xml"/><Relationship Id="rId11" Type="http://schemas.openxmlformats.org/officeDocument/2006/relationships/slide" Target="slides/slide7.xml"/><Relationship Id="rId10" Type="http://schemas.openxmlformats.org/officeDocument/2006/relationships/slide" Target="slides/slide6.xml"/><Relationship Id="rId13" Type="http://schemas.openxmlformats.org/officeDocument/2006/relationships/slide" Target="slides/slide9.xml"/><Relationship Id="rId12" Type="http://schemas.openxmlformats.org/officeDocument/2006/relationships/slide" Target="slides/slide8.xml"/><Relationship Id="rId15" Type="http://schemas.openxmlformats.org/officeDocument/2006/relationships/slide" Target="slides/slide11.xml"/><Relationship Id="rId14" Type="http://schemas.openxmlformats.org/officeDocument/2006/relationships/slide" Target="slides/slide10.xml"/><Relationship Id="rId17" Type="http://schemas.openxmlformats.org/officeDocument/2006/relationships/slide" Target="slides/slide13.xml"/><Relationship Id="rId16" Type="http://schemas.openxmlformats.org/officeDocument/2006/relationships/slide" Target="slides/slide12.xml"/><Relationship Id="rId19" Type="http://schemas.openxmlformats.org/officeDocument/2006/relationships/slide" Target="slides/slide15.xml"/><Relationship Id="rId18" Type="http://schemas.openxmlformats.org/officeDocument/2006/relationships/slide" Target="slides/slide14.xml"/></Relationships>
</file>

<file path=ppt/drawings/_rels/vmlDrawing1.vml.rels><?xml version="1.0" encoding="UTF-8" standalone="yes"?><Relationships xmlns="http://schemas.openxmlformats.org/package/2006/relationships"><Relationship Id="rId1" Type="http://schemas.openxmlformats.org/officeDocument/2006/relationships/image" Target="../media/image1.png"/></Relationships>
</file>

<file path=ppt/drawings/_rels/vmlDrawing10.vml.rels><?xml version="1.0" encoding="UTF-8" standalone="yes"?><Relationships xmlns="http://schemas.openxmlformats.org/package/2006/relationships"><Relationship Id="rId1" Type="http://schemas.openxmlformats.org/officeDocument/2006/relationships/image" Target="../media/image4.png"/></Relationships>
</file>

<file path=ppt/drawings/_rels/vmlDrawing11.vml.rels><?xml version="1.0" encoding="UTF-8" standalone="yes"?><Relationships xmlns="http://schemas.openxmlformats.org/package/2006/relationships"><Relationship Id="rId1" Type="http://schemas.openxmlformats.org/officeDocument/2006/relationships/image" Target="../media/image7.png"/></Relationships>
</file>

<file path=ppt/drawings/_rels/vmlDrawing12.vml.rels><?xml version="1.0" encoding="UTF-8" standalone="yes"?><Relationships xmlns="http://schemas.openxmlformats.org/package/2006/relationships"><Relationship Id="rId1" Type="http://schemas.openxmlformats.org/officeDocument/2006/relationships/image" Target="../media/image8.png"/></Relationships>
</file>

<file path=ppt/drawings/_rels/vmlDrawing13.vml.rels><?xml version="1.0" encoding="UTF-8" standalone="yes"?><Relationships xmlns="http://schemas.openxmlformats.org/package/2006/relationships"><Relationship Id="rId1" Type="http://schemas.openxmlformats.org/officeDocument/2006/relationships/image" Target="../media/image9.png"/></Relationships>
</file>

<file path=ppt/drawings/_rels/vmlDrawing14.vml.rels><?xml version="1.0" encoding="UTF-8" standalone="yes"?><Relationships xmlns="http://schemas.openxmlformats.org/package/2006/relationships"><Relationship Id="rId1" Type="http://schemas.openxmlformats.org/officeDocument/2006/relationships/image" Target="../media/image10.png"/></Relationships>
</file>

<file path=ppt/drawings/_rels/vmlDrawing15.vml.rels><?xml version="1.0" encoding="UTF-8" standalone="yes"?><Relationships xmlns="http://schemas.openxmlformats.org/package/2006/relationships"><Relationship Id="rId1" Type="http://schemas.openxmlformats.org/officeDocument/2006/relationships/image" Target="../media/image4.png"/></Relationships>
</file>

<file path=ppt/drawings/_rels/vmlDrawing16.vml.rels><?xml version="1.0" encoding="UTF-8" standalone="yes"?><Relationships xmlns="http://schemas.openxmlformats.org/package/2006/relationships"><Relationship Id="rId1" Type="http://schemas.openxmlformats.org/officeDocument/2006/relationships/image" Target="../media/image4.png"/></Relationships>
</file>

<file path=ppt/drawings/_rels/vmlDrawing17.vml.rels><?xml version="1.0" encoding="UTF-8" standalone="yes"?><Relationships xmlns="http://schemas.openxmlformats.org/package/2006/relationships"><Relationship Id="rId1" Type="http://schemas.openxmlformats.org/officeDocument/2006/relationships/image" Target="../media/image4.png"/></Relationships>
</file>

<file path=ppt/drawings/_rels/vmlDrawing18.vml.rels><?xml version="1.0" encoding="UTF-8" standalone="yes"?><Relationships xmlns="http://schemas.openxmlformats.org/package/2006/relationships"><Relationship Id="rId1" Type="http://schemas.openxmlformats.org/officeDocument/2006/relationships/image" Target="../media/image4.png"/></Relationships>
</file>

<file path=ppt/drawings/_rels/vmlDrawing19.vml.rels><?xml version="1.0" encoding="UTF-8" standalone="yes"?><Relationships xmlns="http://schemas.openxmlformats.org/package/2006/relationships"><Relationship Id="rId1" Type="http://schemas.openxmlformats.org/officeDocument/2006/relationships/image" Target="../media/image4.png"/></Relationships>
</file>

<file path=ppt/drawings/_rels/vmlDrawing2.vml.rels><?xml version="1.0" encoding="UTF-8" standalone="yes"?><Relationships xmlns="http://schemas.openxmlformats.org/package/2006/relationships"><Relationship Id="rId1" Type="http://schemas.openxmlformats.org/officeDocument/2006/relationships/image" Target="../media/image4.png"/></Relationships>
</file>

<file path=ppt/drawings/_rels/vmlDrawing20.vml.rels><?xml version="1.0" encoding="UTF-8" standalone="yes"?><Relationships xmlns="http://schemas.openxmlformats.org/package/2006/relationships"><Relationship Id="rId1" Type="http://schemas.openxmlformats.org/officeDocument/2006/relationships/image" Target="../media/image4.png"/></Relationships>
</file>

<file path=ppt/drawings/_rels/vmlDrawing21.vml.rels><?xml version="1.0" encoding="UTF-8" standalone="yes"?><Relationships xmlns="http://schemas.openxmlformats.org/package/2006/relationships"><Relationship Id="rId1" Type="http://schemas.openxmlformats.org/officeDocument/2006/relationships/image" Target="../media/image4.png"/></Relationships>
</file>

<file path=ppt/drawings/_rels/vmlDrawing22.vml.rels><?xml version="1.0" encoding="UTF-8" standalone="yes"?><Relationships xmlns="http://schemas.openxmlformats.org/package/2006/relationships"><Relationship Id="rId1" Type="http://schemas.openxmlformats.org/officeDocument/2006/relationships/image" Target="../media/image4.png"/></Relationships>
</file>

<file path=ppt/drawings/_rels/vmlDrawing23.vml.rels><?xml version="1.0" encoding="UTF-8" standalone="yes"?><Relationships xmlns="http://schemas.openxmlformats.org/package/2006/relationships"><Relationship Id="rId1" Type="http://schemas.openxmlformats.org/officeDocument/2006/relationships/image" Target="../media/image4.png"/></Relationships>
</file>

<file path=ppt/drawings/_rels/vmlDrawing24.vml.rels><?xml version="1.0" encoding="UTF-8" standalone="yes"?><Relationships xmlns="http://schemas.openxmlformats.org/package/2006/relationships"><Relationship Id="rId1" Type="http://schemas.openxmlformats.org/officeDocument/2006/relationships/image" Target="../media/image4.png"/></Relationships>
</file>

<file path=ppt/drawings/_rels/vmlDrawing25.vml.rels><?xml version="1.0" encoding="UTF-8" standalone="yes"?><Relationships xmlns="http://schemas.openxmlformats.org/package/2006/relationships"><Relationship Id="rId1" Type="http://schemas.openxmlformats.org/officeDocument/2006/relationships/image" Target="../media/image4.png"/></Relationships>
</file>

<file path=ppt/drawings/_rels/vmlDrawing26.vml.rels><?xml version="1.0" encoding="UTF-8" standalone="yes"?><Relationships xmlns="http://schemas.openxmlformats.org/package/2006/relationships"><Relationship Id="rId1" Type="http://schemas.openxmlformats.org/officeDocument/2006/relationships/image" Target="../media/image4.png"/></Relationships>
</file>

<file path=ppt/drawings/_rels/vmlDrawing27.vml.rels><?xml version="1.0" encoding="UTF-8" standalone="yes"?><Relationships xmlns="http://schemas.openxmlformats.org/package/2006/relationships"><Relationship Id="rId1" Type="http://schemas.openxmlformats.org/officeDocument/2006/relationships/image" Target="../media/image4.png"/></Relationships>
</file>

<file path=ppt/drawings/_rels/vmlDrawing28.vml.rels><?xml version="1.0" encoding="UTF-8" standalone="yes"?><Relationships xmlns="http://schemas.openxmlformats.org/package/2006/relationships"><Relationship Id="rId1" Type="http://schemas.openxmlformats.org/officeDocument/2006/relationships/image" Target="../media/image15.png"/></Relationships>
</file>

<file path=ppt/drawings/_rels/vmlDrawing29.vml.rels><?xml version="1.0" encoding="UTF-8" standalone="yes"?><Relationships xmlns="http://schemas.openxmlformats.org/package/2006/relationships"><Relationship Id="rId1" Type="http://schemas.openxmlformats.org/officeDocument/2006/relationships/image" Target="../media/image4.png"/></Relationships>
</file>

<file path=ppt/drawings/_rels/vmlDrawing3.vml.rels><?xml version="1.0" encoding="UTF-8" standalone="yes"?><Relationships xmlns="http://schemas.openxmlformats.org/package/2006/relationships"><Relationship Id="rId1" Type="http://schemas.openxmlformats.org/officeDocument/2006/relationships/image" Target="../media/image4.png"/></Relationships>
</file>

<file path=ppt/drawings/_rels/vmlDrawing30.vml.rels><?xml version="1.0" encoding="UTF-8" standalone="yes"?><Relationships xmlns="http://schemas.openxmlformats.org/package/2006/relationships"><Relationship Id="rId1" Type="http://schemas.openxmlformats.org/officeDocument/2006/relationships/image" Target="../media/image4.png"/></Relationships>
</file>

<file path=ppt/drawings/_rels/vmlDrawing31.vml.rels><?xml version="1.0" encoding="UTF-8" standalone="yes"?><Relationships xmlns="http://schemas.openxmlformats.org/package/2006/relationships"><Relationship Id="rId1" Type="http://schemas.openxmlformats.org/officeDocument/2006/relationships/image" Target="../media/image4.png"/></Relationships>
</file>

<file path=ppt/drawings/_rels/vmlDrawing32.vml.rels><?xml version="1.0" encoding="UTF-8" standalone="yes"?><Relationships xmlns="http://schemas.openxmlformats.org/package/2006/relationships"><Relationship Id="rId1" Type="http://schemas.openxmlformats.org/officeDocument/2006/relationships/image" Target="../media/image4.png"/></Relationships>
</file>

<file path=ppt/drawings/_rels/vmlDrawing33.vml.rels><?xml version="1.0" encoding="UTF-8" standalone="yes"?><Relationships xmlns="http://schemas.openxmlformats.org/package/2006/relationships"><Relationship Id="rId1" Type="http://schemas.openxmlformats.org/officeDocument/2006/relationships/image" Target="../media/image4.png"/></Relationships>
</file>

<file path=ppt/drawings/_rels/vmlDrawing34.vml.rels><?xml version="1.0" encoding="UTF-8" standalone="yes"?><Relationships xmlns="http://schemas.openxmlformats.org/package/2006/relationships"><Relationship Id="rId1" Type="http://schemas.openxmlformats.org/officeDocument/2006/relationships/image" Target="../media/image4.png"/></Relationships>
</file>

<file path=ppt/drawings/_rels/vmlDrawing35.vml.rels><?xml version="1.0" encoding="UTF-8" standalone="yes"?><Relationships xmlns="http://schemas.openxmlformats.org/package/2006/relationships"><Relationship Id="rId1" Type="http://schemas.openxmlformats.org/officeDocument/2006/relationships/image" Target="../media/image4.png"/></Relationships>
</file>

<file path=ppt/drawings/_rels/vmlDrawing36.vml.rels><?xml version="1.0" encoding="UTF-8" standalone="yes"?><Relationships xmlns="http://schemas.openxmlformats.org/package/2006/relationships"><Relationship Id="rId1" Type="http://schemas.openxmlformats.org/officeDocument/2006/relationships/image" Target="../media/image4.png"/></Relationships>
</file>

<file path=ppt/drawings/_rels/vmlDrawing37.vml.rels><?xml version="1.0" encoding="UTF-8" standalone="yes"?><Relationships xmlns="http://schemas.openxmlformats.org/package/2006/relationships"><Relationship Id="rId1" Type="http://schemas.openxmlformats.org/officeDocument/2006/relationships/image" Target="../media/image4.png"/></Relationships>
</file>

<file path=ppt/drawings/_rels/vmlDrawing38.vml.rels><?xml version="1.0" encoding="UTF-8" standalone="yes"?><Relationships xmlns="http://schemas.openxmlformats.org/package/2006/relationships"><Relationship Id="rId1" Type="http://schemas.openxmlformats.org/officeDocument/2006/relationships/image" Target="../media/image4.png"/></Relationships>
</file>

<file path=ppt/drawings/_rels/vmlDrawing39.vml.rels><?xml version="1.0" encoding="UTF-8" standalone="yes"?><Relationships xmlns="http://schemas.openxmlformats.org/package/2006/relationships"><Relationship Id="rId1" Type="http://schemas.openxmlformats.org/officeDocument/2006/relationships/image" Target="../media/image4.png"/></Relationships>
</file>

<file path=ppt/drawings/_rels/vmlDrawing4.vml.rels><?xml version="1.0" encoding="UTF-8" standalone="yes"?><Relationships xmlns="http://schemas.openxmlformats.org/package/2006/relationships"><Relationship Id="rId1" Type="http://schemas.openxmlformats.org/officeDocument/2006/relationships/image" Target="../media/image4.png"/></Relationships>
</file>

<file path=ppt/drawings/_rels/vmlDrawing40.vml.rels><?xml version="1.0" encoding="UTF-8" standalone="yes"?><Relationships xmlns="http://schemas.openxmlformats.org/package/2006/relationships"><Relationship Id="rId1" Type="http://schemas.openxmlformats.org/officeDocument/2006/relationships/image" Target="../media/image4.png"/></Relationships>
</file>

<file path=ppt/drawings/_rels/vmlDrawing41.vml.rels><?xml version="1.0" encoding="UTF-8" standalone="yes"?><Relationships xmlns="http://schemas.openxmlformats.org/package/2006/relationships"><Relationship Id="rId1" Type="http://schemas.openxmlformats.org/officeDocument/2006/relationships/image" Target="../media/image4.png"/></Relationships>
</file>

<file path=ppt/drawings/_rels/vmlDrawing42.vml.rels><?xml version="1.0" encoding="UTF-8" standalone="yes"?><Relationships xmlns="http://schemas.openxmlformats.org/package/2006/relationships"><Relationship Id="rId1" Type="http://schemas.openxmlformats.org/officeDocument/2006/relationships/image" Target="../media/image4.png"/></Relationships>
</file>

<file path=ppt/drawings/_rels/vmlDrawing43.vml.rels><?xml version="1.0" encoding="UTF-8" standalone="yes"?><Relationships xmlns="http://schemas.openxmlformats.org/package/2006/relationships"><Relationship Id="rId1" Type="http://schemas.openxmlformats.org/officeDocument/2006/relationships/image" Target="../media/image4.png"/></Relationships>
</file>

<file path=ppt/drawings/_rels/vmlDrawing44.vml.rels><?xml version="1.0" encoding="UTF-8" standalone="yes"?><Relationships xmlns="http://schemas.openxmlformats.org/package/2006/relationships"><Relationship Id="rId1" Type="http://schemas.openxmlformats.org/officeDocument/2006/relationships/image" Target="../media/image4.png"/></Relationships>
</file>

<file path=ppt/drawings/_rels/vmlDrawing45.vml.rels><?xml version="1.0" encoding="UTF-8" standalone="yes"?><Relationships xmlns="http://schemas.openxmlformats.org/package/2006/relationships"><Relationship Id="rId1" Type="http://schemas.openxmlformats.org/officeDocument/2006/relationships/image" Target="../media/image4.png"/></Relationships>
</file>

<file path=ppt/drawings/_rels/vmlDrawing5.vml.rels><?xml version="1.0" encoding="UTF-8" standalone="yes"?><Relationships xmlns="http://schemas.openxmlformats.org/package/2006/relationships"><Relationship Id="rId1" Type="http://schemas.openxmlformats.org/officeDocument/2006/relationships/image" Target="../media/image4.png"/></Relationships>
</file>

<file path=ppt/drawings/_rels/vmlDrawing6.vml.rels><?xml version="1.0" encoding="UTF-8" standalone="yes"?><Relationships xmlns="http://schemas.openxmlformats.org/package/2006/relationships"><Relationship Id="rId1" Type="http://schemas.openxmlformats.org/officeDocument/2006/relationships/image" Target="../media/image4.png"/></Relationships>
</file>

<file path=ppt/drawings/_rels/vmlDrawing7.vml.rels><?xml version="1.0" encoding="UTF-8" standalone="yes"?><Relationships xmlns="http://schemas.openxmlformats.org/package/2006/relationships"><Relationship Id="rId1" Type="http://schemas.openxmlformats.org/officeDocument/2006/relationships/image" Target="../media/image4.png"/></Relationships>
</file>

<file path=ppt/drawings/_rels/vmlDrawing8.vml.rels><?xml version="1.0" encoding="UTF-8" standalone="yes"?><Relationships xmlns="http://schemas.openxmlformats.org/package/2006/relationships"><Relationship Id="rId1" Type="http://schemas.openxmlformats.org/officeDocument/2006/relationships/image" Target="../media/image5.png"/></Relationships>
</file>

<file path=ppt/drawings/_rels/vmlDrawing9.vml.rels><?xml version="1.0" encoding="UTF-8" standalone="yes"?><Relationships xmlns="http://schemas.openxmlformats.org/package/2006/relationships"><Relationship Id="rId1" Type="http://schemas.openxmlformats.org/officeDocument/2006/relationships/image" Target="../media/image6.png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6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8" name="Google Shape;88;p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62;p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3" name="Google Shape;163;p10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9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Google Shape;170;p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1" name="Google Shape;171;p1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7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Google Shape;178;p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9" name="Google Shape;179;p1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5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Google Shape;186;p1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7" name="Google Shape;187;p1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2" name="Shape 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Google Shape;193;p1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4" name="Google Shape;194;p14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0" name="Shape 2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Google Shape;201;p1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2" name="Google Shape;202;p15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8" name="Shape 2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" name="Google Shape;209;p1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0" name="Google Shape;210;p16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6" name="Shape 2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" name="Google Shape;217;p1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8" name="Google Shape;218;p17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4" name="Shape 2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" name="Google Shape;225;p1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6" name="Google Shape;226;p18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3" name="Shape 2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" name="Google Shape;234;p1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5" name="Google Shape;235;p19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9" name="Google Shape;99;p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1" name="Shape 2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2" name="Google Shape;242;p2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3" name="Google Shape;243;p20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9" name="Shape 2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0" name="Google Shape;250;p2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1" name="Google Shape;251;p2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7" name="Shape 2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" name="Google Shape;258;p2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9" name="Google Shape;259;p2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6" name="Shape 2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" name="Google Shape;267;p2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8" name="Google Shape;268;p2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4" name="Shape 2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5" name="Google Shape;275;p2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6" name="Google Shape;276;p24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2" name="Shape 2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3" name="Google Shape;283;p2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4" name="Google Shape;284;p25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0" name="Shape 2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1" name="Google Shape;291;p2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92" name="Google Shape;292;p26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9" name="Shape 2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0" name="Google Shape;300;p2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01" name="Google Shape;301;p27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07" name="Shape 3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" name="Google Shape;308;p2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09" name="Google Shape;309;p28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15" name="Shape 3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6" name="Google Shape;316;p2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17" name="Google Shape;317;p29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5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7" name="Google Shape;107;p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23" name="Shape 3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4" name="Google Shape;324;p3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25" name="Google Shape;325;p30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31" name="Shape 3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2" name="Google Shape;332;p3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33" name="Google Shape;333;p3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39" name="Shape 3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0" name="Google Shape;340;p3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41" name="Google Shape;341;p3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47" name="Shape 3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" name="Google Shape;348;p3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49" name="Google Shape;349;p3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55" name="Shape 3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6" name="Google Shape;356;p3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57" name="Google Shape;357;p34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76" name="Shape 3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7" name="Google Shape;377;p3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8" name="Google Shape;378;p35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92" name="Shape 3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3" name="Google Shape;393;p3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94" name="Google Shape;394;p36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01" name="Shape 4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2" name="Google Shape;402;p3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03" name="Google Shape;403;p37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10" name="Shape 4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1" name="Google Shape;411;p3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12" name="Google Shape;412;p38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19" name="Shape 4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0" name="Google Shape;420;p3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21" name="Google Shape;421;p39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3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p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5" name="Google Shape;115;p4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27" name="Shape 4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8" name="Google Shape;428;p4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29" name="Google Shape;429;p40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35" name="Shape 4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6" name="Google Shape;436;p4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37" name="Google Shape;437;p4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44" name="Shape 4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5" name="Google Shape;445;p4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46" name="Google Shape;446;p4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52" name="Shape 4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3" name="Google Shape;453;p4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54" name="Google Shape;454;p4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60" name="Shape 4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1" name="Google Shape;461;p4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62" name="Google Shape;462;p44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69" name="Shape 4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0" name="Google Shape;470;p4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71" name="Google Shape;471;p45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77" name="Shape 4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8" name="Google Shape;478;p4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79" name="Google Shape;479;p46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3" name="Google Shape;123;p5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9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p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1" name="Google Shape;131;p6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7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p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9" name="Google Shape;139;p7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5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p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7" name="Google Shape;147;p8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3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p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5" name="Google Shape;155;p9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48"/>
          <p:cNvSpPr txBox="1"/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" name="Google Shape;13;p48"/>
          <p:cNvSpPr txBox="1"/>
          <p:nvPr>
            <p:ph idx="1" type="subTitle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14" name="Google Shape;14;p48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" name="Google Shape;15;p48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" name="Google Shape;16;p48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I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Vertical Text" type="vertTx">
  <p:cSld name="VERTICAL_TEXT"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57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57"/>
          <p:cNvSpPr txBox="1"/>
          <p:nvPr>
            <p:ph idx="1" type="body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1" name="Google Shape;71;p57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57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3" name="Google Shape;73;p57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I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ertical Title and Text" type="vertTitleAndTx">
  <p:cSld name="VERTICAL_TITLE_AND_VERTICAL_TEXT"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58"/>
          <p:cNvSpPr txBox="1"/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" name="Google Shape;76;p58"/>
          <p:cNvSpPr txBox="1"/>
          <p:nvPr>
            <p:ph idx="1" type="body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7" name="Google Shape;77;p58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58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9" name="Google Shape;79;p58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I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ext" type="tx">
  <p:cSld name="TITLE_AND_BODY"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59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2" name="Google Shape;82;p59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3" name="Google Shape;83;p59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4" name="Google Shape;84;p59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5" name="Google Shape;85;p59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I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17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49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" name="Google Shape;19;p49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0" name="Google Shape;20;p49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1" name="Google Shape;21;p49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2" name="Google Shape;22;p49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I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type="twoObj">
  <p:cSld name="TWO_OBJECTS">
    <p:spTree>
      <p:nvGrpSpPr>
        <p:cNvPr id="23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50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" name="Google Shape;25;p50"/>
          <p:cNvSpPr txBox="1"/>
          <p:nvPr>
            <p:ph idx="1" type="body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6" name="Google Shape;26;p50"/>
          <p:cNvSpPr txBox="1"/>
          <p:nvPr>
            <p:ph idx="2" type="body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7" name="Google Shape;27;p50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" name="Google Shape;28;p50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" name="Google Shape;29;p50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I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30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Google Shape;31;p51"/>
          <p:cNvSpPr txBox="1"/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2" name="Google Shape;32;p51"/>
          <p:cNvSpPr txBox="1"/>
          <p:nvPr>
            <p:ph idx="1" type="body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33" name="Google Shape;33;p51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4" name="Google Shape;34;p51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" name="Google Shape;35;p51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I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 type="twoTxTwoObj">
  <p:cSld name="TWO_OBJECTS_WITH_TEXT">
    <p:spTree>
      <p:nvGrpSpPr>
        <p:cNvPr id="36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52"/>
          <p:cNvSpPr txBox="1"/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" name="Google Shape;38;p52"/>
          <p:cNvSpPr txBox="1"/>
          <p:nvPr>
            <p:ph idx="1" type="body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39" name="Google Shape;39;p52"/>
          <p:cNvSpPr txBox="1"/>
          <p:nvPr>
            <p:ph idx="2" type="body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0" name="Google Shape;40;p52"/>
          <p:cNvSpPr txBox="1"/>
          <p:nvPr>
            <p:ph idx="3" type="body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1" name="Google Shape;41;p52"/>
          <p:cNvSpPr txBox="1"/>
          <p:nvPr>
            <p:ph idx="4" type="body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2" name="Google Shape;42;p52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3" name="Google Shape;43;p52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4" name="Google Shape;44;p52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I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45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53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7" name="Google Shape;47;p53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8" name="Google Shape;48;p53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9" name="Google Shape;49;p53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I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54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" name="Google Shape;52;p54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" name="Google Shape;53;p54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I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with Caption" type="objTx">
  <p:cSld name="OBJECT_WITH_CAPTION_TEXT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55"/>
          <p:cNvSpPr txBox="1"/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55"/>
          <p:cNvSpPr txBox="1"/>
          <p:nvPr>
            <p:ph idx="1" type="body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57" name="Google Shape;57;p55"/>
          <p:cNvSpPr txBox="1"/>
          <p:nvPr>
            <p:ph idx="2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58" name="Google Shape;58;p55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9" name="Google Shape;59;p55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55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I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icture with Caption" type="picTx">
  <p:cSld name="PICTURE_WITH_CAPTION_TEXT"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56"/>
          <p:cNvSpPr txBox="1"/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3" name="Google Shape;63;p56"/>
          <p:cNvSpPr/>
          <p:nvPr>
            <p:ph idx="2" type="pic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Google Shape;64;p56"/>
          <p:cNvSpPr txBox="1"/>
          <p:nvPr>
            <p:ph idx="1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65" name="Google Shape;65;p56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56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56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I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3" Type="http://schemas.openxmlformats.org/officeDocument/2006/relationships/theme" Target="../theme/theme2.xml"/><Relationship Id="rId1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47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7" name="Google Shape;7;p47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p47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9" name="Google Shape;9;p47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0" name="Google Shape;10;p47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I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vmlDrawing" Target="../drawings/vmlDrawing1.vml"/><Relationship Id="rId4" Type="http://schemas.openxmlformats.org/officeDocument/2006/relationships/oleObject" Target="../embeddings/oleObject1.bin"/><Relationship Id="rId5" Type="http://schemas.openxmlformats.org/officeDocument/2006/relationships/oleObject" Target="../embeddings/oleObject1.bin"/><Relationship Id="rId6" Type="http://schemas.openxmlformats.org/officeDocument/2006/relationships/image" Target="../media/image1.png"/><Relationship Id="rId7" Type="http://schemas.openxmlformats.org/officeDocument/2006/relationships/image" Target="../media/image3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Relationship Id="rId3" Type="http://schemas.openxmlformats.org/officeDocument/2006/relationships/vmlDrawing" Target="../drawings/vmlDrawing10.vml"/><Relationship Id="rId4" Type="http://schemas.openxmlformats.org/officeDocument/2006/relationships/image" Target="../media/image3.png"/><Relationship Id="rId5" Type="http://schemas.openxmlformats.org/officeDocument/2006/relationships/oleObject" Target="../embeddings/oleObject10.bin"/><Relationship Id="rId6" Type="http://schemas.openxmlformats.org/officeDocument/2006/relationships/oleObject" Target="../embeddings/oleObject10.bin"/><Relationship Id="rId7" Type="http://schemas.openxmlformats.org/officeDocument/2006/relationships/image" Target="../media/image4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Relationship Id="rId3" Type="http://schemas.openxmlformats.org/officeDocument/2006/relationships/vmlDrawing" Target="../drawings/vmlDrawing11.vml"/><Relationship Id="rId4" Type="http://schemas.openxmlformats.org/officeDocument/2006/relationships/image" Target="../media/image3.png"/><Relationship Id="rId5" Type="http://schemas.openxmlformats.org/officeDocument/2006/relationships/oleObject" Target="../embeddings/oleObject11.bin"/><Relationship Id="rId6" Type="http://schemas.openxmlformats.org/officeDocument/2006/relationships/oleObject" Target="../embeddings/oleObject11.bin"/><Relationship Id="rId7" Type="http://schemas.openxmlformats.org/officeDocument/2006/relationships/image" Target="../media/image7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.xml"/><Relationship Id="rId3" Type="http://schemas.openxmlformats.org/officeDocument/2006/relationships/vmlDrawing" Target="../drawings/vmlDrawing12.vml"/><Relationship Id="rId4" Type="http://schemas.openxmlformats.org/officeDocument/2006/relationships/image" Target="../media/image3.png"/><Relationship Id="rId5" Type="http://schemas.openxmlformats.org/officeDocument/2006/relationships/oleObject" Target="../embeddings/oleObject12.bin"/><Relationship Id="rId6" Type="http://schemas.openxmlformats.org/officeDocument/2006/relationships/oleObject" Target="../embeddings/oleObject12.bin"/><Relationship Id="rId7" Type="http://schemas.openxmlformats.org/officeDocument/2006/relationships/image" Target="../media/image8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12.jpg"/><Relationship Id="rId4" Type="http://schemas.openxmlformats.org/officeDocument/2006/relationships/image" Target="../media/image3.pn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4.xml"/><Relationship Id="rId3" Type="http://schemas.openxmlformats.org/officeDocument/2006/relationships/vmlDrawing" Target="../drawings/vmlDrawing13.vml"/><Relationship Id="rId4" Type="http://schemas.openxmlformats.org/officeDocument/2006/relationships/image" Target="../media/image3.png"/><Relationship Id="rId5" Type="http://schemas.openxmlformats.org/officeDocument/2006/relationships/oleObject" Target="../embeddings/oleObject13.bin"/><Relationship Id="rId6" Type="http://schemas.openxmlformats.org/officeDocument/2006/relationships/oleObject" Target="../embeddings/oleObject13.bin"/><Relationship Id="rId7" Type="http://schemas.openxmlformats.org/officeDocument/2006/relationships/image" Target="../media/image9.pn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5.xml"/><Relationship Id="rId3" Type="http://schemas.openxmlformats.org/officeDocument/2006/relationships/vmlDrawing" Target="../drawings/vmlDrawing14.vml"/><Relationship Id="rId4" Type="http://schemas.openxmlformats.org/officeDocument/2006/relationships/image" Target="../media/image3.png"/><Relationship Id="rId5" Type="http://schemas.openxmlformats.org/officeDocument/2006/relationships/oleObject" Target="../embeddings/oleObject14.bin"/><Relationship Id="rId6" Type="http://schemas.openxmlformats.org/officeDocument/2006/relationships/oleObject" Target="../embeddings/oleObject14.bin"/><Relationship Id="rId7" Type="http://schemas.openxmlformats.org/officeDocument/2006/relationships/image" Target="../media/image10.pn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6.xml"/><Relationship Id="rId3" Type="http://schemas.openxmlformats.org/officeDocument/2006/relationships/vmlDrawing" Target="../drawings/vmlDrawing15.vml"/><Relationship Id="rId4" Type="http://schemas.openxmlformats.org/officeDocument/2006/relationships/image" Target="../media/image3.png"/><Relationship Id="rId5" Type="http://schemas.openxmlformats.org/officeDocument/2006/relationships/oleObject" Target="../embeddings/oleObject15.bin"/><Relationship Id="rId6" Type="http://schemas.openxmlformats.org/officeDocument/2006/relationships/oleObject" Target="../embeddings/oleObject15.bin"/><Relationship Id="rId7" Type="http://schemas.openxmlformats.org/officeDocument/2006/relationships/image" Target="../media/image4.pn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7.xml"/><Relationship Id="rId3" Type="http://schemas.openxmlformats.org/officeDocument/2006/relationships/vmlDrawing" Target="../drawings/vmlDrawing16.vml"/><Relationship Id="rId4" Type="http://schemas.openxmlformats.org/officeDocument/2006/relationships/image" Target="../media/image3.png"/><Relationship Id="rId5" Type="http://schemas.openxmlformats.org/officeDocument/2006/relationships/oleObject" Target="../embeddings/oleObject16.bin"/><Relationship Id="rId6" Type="http://schemas.openxmlformats.org/officeDocument/2006/relationships/oleObject" Target="../embeddings/oleObject16.bin"/><Relationship Id="rId7" Type="http://schemas.openxmlformats.org/officeDocument/2006/relationships/image" Target="../media/image4.png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8.xml"/><Relationship Id="rId3" Type="http://schemas.openxmlformats.org/officeDocument/2006/relationships/vmlDrawing" Target="../drawings/vmlDrawing17.vml"/><Relationship Id="rId4" Type="http://schemas.openxmlformats.org/officeDocument/2006/relationships/image" Target="../media/image3.png"/><Relationship Id="rId5" Type="http://schemas.openxmlformats.org/officeDocument/2006/relationships/oleObject" Target="../embeddings/oleObject17.bin"/><Relationship Id="rId6" Type="http://schemas.openxmlformats.org/officeDocument/2006/relationships/oleObject" Target="../embeddings/oleObject17.bin"/><Relationship Id="rId7" Type="http://schemas.openxmlformats.org/officeDocument/2006/relationships/image" Target="../media/image4.png"/><Relationship Id="rId8" Type="http://schemas.openxmlformats.org/officeDocument/2006/relationships/image" Target="../media/image11.jpg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9.xml"/><Relationship Id="rId3" Type="http://schemas.openxmlformats.org/officeDocument/2006/relationships/vmlDrawing" Target="../drawings/vmlDrawing18.vml"/><Relationship Id="rId4" Type="http://schemas.openxmlformats.org/officeDocument/2006/relationships/image" Target="../media/image3.png"/><Relationship Id="rId5" Type="http://schemas.openxmlformats.org/officeDocument/2006/relationships/oleObject" Target="../embeddings/oleObject18.bin"/><Relationship Id="rId6" Type="http://schemas.openxmlformats.org/officeDocument/2006/relationships/oleObject" Target="../embeddings/oleObject18.bin"/><Relationship Id="rId7" Type="http://schemas.openxmlformats.org/officeDocument/2006/relationships/image" Target="../media/image4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vmlDrawing" Target="../drawings/vmlDrawing2.vml"/><Relationship Id="rId4" Type="http://schemas.openxmlformats.org/officeDocument/2006/relationships/image" Target="../media/image3.png"/><Relationship Id="rId5" Type="http://schemas.openxmlformats.org/officeDocument/2006/relationships/oleObject" Target="../embeddings/oleObject2.bin"/><Relationship Id="rId6" Type="http://schemas.openxmlformats.org/officeDocument/2006/relationships/oleObject" Target="../embeddings/oleObject2.bin"/><Relationship Id="rId7" Type="http://schemas.openxmlformats.org/officeDocument/2006/relationships/image" Target="../media/image4.png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0.xml"/><Relationship Id="rId3" Type="http://schemas.openxmlformats.org/officeDocument/2006/relationships/vmlDrawing" Target="../drawings/vmlDrawing19.vml"/><Relationship Id="rId4" Type="http://schemas.openxmlformats.org/officeDocument/2006/relationships/image" Target="../media/image3.png"/><Relationship Id="rId5" Type="http://schemas.openxmlformats.org/officeDocument/2006/relationships/oleObject" Target="../embeddings/oleObject19.bin"/><Relationship Id="rId6" Type="http://schemas.openxmlformats.org/officeDocument/2006/relationships/oleObject" Target="../embeddings/oleObject19.bin"/><Relationship Id="rId7" Type="http://schemas.openxmlformats.org/officeDocument/2006/relationships/image" Target="../media/image4.png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1.xml"/><Relationship Id="rId3" Type="http://schemas.openxmlformats.org/officeDocument/2006/relationships/vmlDrawing" Target="../drawings/vmlDrawing20.vml"/><Relationship Id="rId4" Type="http://schemas.openxmlformats.org/officeDocument/2006/relationships/image" Target="../media/image3.png"/><Relationship Id="rId5" Type="http://schemas.openxmlformats.org/officeDocument/2006/relationships/oleObject" Target="../embeddings/oleObject20.bin"/><Relationship Id="rId6" Type="http://schemas.openxmlformats.org/officeDocument/2006/relationships/oleObject" Target="../embeddings/oleObject20.bin"/><Relationship Id="rId7" Type="http://schemas.openxmlformats.org/officeDocument/2006/relationships/image" Target="../media/image4.png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2.xml"/><Relationship Id="rId3" Type="http://schemas.openxmlformats.org/officeDocument/2006/relationships/vmlDrawing" Target="../drawings/vmlDrawing21.vml"/><Relationship Id="rId4" Type="http://schemas.openxmlformats.org/officeDocument/2006/relationships/image" Target="../media/image3.png"/><Relationship Id="rId5" Type="http://schemas.openxmlformats.org/officeDocument/2006/relationships/oleObject" Target="../embeddings/oleObject21.bin"/><Relationship Id="rId6" Type="http://schemas.openxmlformats.org/officeDocument/2006/relationships/oleObject" Target="../embeddings/oleObject21.bin"/><Relationship Id="rId7" Type="http://schemas.openxmlformats.org/officeDocument/2006/relationships/image" Target="../media/image4.png"/><Relationship Id="rId8" Type="http://schemas.openxmlformats.org/officeDocument/2006/relationships/image" Target="../media/image13.jpg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3.xml"/><Relationship Id="rId3" Type="http://schemas.openxmlformats.org/officeDocument/2006/relationships/vmlDrawing" Target="../drawings/vmlDrawing22.vml"/><Relationship Id="rId4" Type="http://schemas.openxmlformats.org/officeDocument/2006/relationships/image" Target="../media/image3.png"/><Relationship Id="rId5" Type="http://schemas.openxmlformats.org/officeDocument/2006/relationships/oleObject" Target="../embeddings/oleObject22.bin"/><Relationship Id="rId6" Type="http://schemas.openxmlformats.org/officeDocument/2006/relationships/oleObject" Target="../embeddings/oleObject22.bin"/><Relationship Id="rId7" Type="http://schemas.openxmlformats.org/officeDocument/2006/relationships/image" Target="../media/image4.png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4.xml"/><Relationship Id="rId3" Type="http://schemas.openxmlformats.org/officeDocument/2006/relationships/vmlDrawing" Target="../drawings/vmlDrawing23.vml"/><Relationship Id="rId4" Type="http://schemas.openxmlformats.org/officeDocument/2006/relationships/image" Target="../media/image3.png"/><Relationship Id="rId5" Type="http://schemas.openxmlformats.org/officeDocument/2006/relationships/oleObject" Target="../embeddings/oleObject23.bin"/><Relationship Id="rId6" Type="http://schemas.openxmlformats.org/officeDocument/2006/relationships/oleObject" Target="../embeddings/oleObject23.bin"/><Relationship Id="rId7" Type="http://schemas.openxmlformats.org/officeDocument/2006/relationships/image" Target="../media/image4.png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5.xml"/><Relationship Id="rId3" Type="http://schemas.openxmlformats.org/officeDocument/2006/relationships/vmlDrawing" Target="../drawings/vmlDrawing24.vml"/><Relationship Id="rId4" Type="http://schemas.openxmlformats.org/officeDocument/2006/relationships/image" Target="../media/image3.png"/><Relationship Id="rId5" Type="http://schemas.openxmlformats.org/officeDocument/2006/relationships/oleObject" Target="../embeddings/oleObject24.bin"/><Relationship Id="rId6" Type="http://schemas.openxmlformats.org/officeDocument/2006/relationships/oleObject" Target="../embeddings/oleObject24.bin"/><Relationship Id="rId7" Type="http://schemas.openxmlformats.org/officeDocument/2006/relationships/image" Target="../media/image4.png"/></Relationships>
</file>

<file path=ppt/slides/_rels/slide2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6.xml"/><Relationship Id="rId3" Type="http://schemas.openxmlformats.org/officeDocument/2006/relationships/vmlDrawing" Target="../drawings/vmlDrawing25.vml"/><Relationship Id="rId4" Type="http://schemas.openxmlformats.org/officeDocument/2006/relationships/image" Target="../media/image3.png"/><Relationship Id="rId5" Type="http://schemas.openxmlformats.org/officeDocument/2006/relationships/oleObject" Target="../embeddings/oleObject25.bin"/><Relationship Id="rId6" Type="http://schemas.openxmlformats.org/officeDocument/2006/relationships/oleObject" Target="../embeddings/oleObject25.bin"/><Relationship Id="rId7" Type="http://schemas.openxmlformats.org/officeDocument/2006/relationships/image" Target="../media/image4.png"/><Relationship Id="rId8" Type="http://schemas.openxmlformats.org/officeDocument/2006/relationships/image" Target="../media/image14.jpg"/></Relationships>
</file>

<file path=ppt/slides/_rels/slide2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7.xml"/><Relationship Id="rId3" Type="http://schemas.openxmlformats.org/officeDocument/2006/relationships/vmlDrawing" Target="../drawings/vmlDrawing26.vml"/><Relationship Id="rId4" Type="http://schemas.openxmlformats.org/officeDocument/2006/relationships/image" Target="../media/image3.png"/><Relationship Id="rId5" Type="http://schemas.openxmlformats.org/officeDocument/2006/relationships/oleObject" Target="../embeddings/oleObject26.bin"/><Relationship Id="rId6" Type="http://schemas.openxmlformats.org/officeDocument/2006/relationships/oleObject" Target="../embeddings/oleObject26.bin"/><Relationship Id="rId7" Type="http://schemas.openxmlformats.org/officeDocument/2006/relationships/image" Target="../media/image4.png"/></Relationships>
</file>

<file path=ppt/slides/_rels/slide2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8.xml"/><Relationship Id="rId3" Type="http://schemas.openxmlformats.org/officeDocument/2006/relationships/vmlDrawing" Target="../drawings/vmlDrawing27.vml"/><Relationship Id="rId4" Type="http://schemas.openxmlformats.org/officeDocument/2006/relationships/image" Target="../media/image3.png"/><Relationship Id="rId5" Type="http://schemas.openxmlformats.org/officeDocument/2006/relationships/oleObject" Target="../embeddings/oleObject27.bin"/><Relationship Id="rId6" Type="http://schemas.openxmlformats.org/officeDocument/2006/relationships/oleObject" Target="../embeddings/oleObject27.bin"/><Relationship Id="rId7" Type="http://schemas.openxmlformats.org/officeDocument/2006/relationships/image" Target="../media/image4.png"/></Relationships>
</file>

<file path=ppt/slides/_rels/slide2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9.xml"/><Relationship Id="rId3" Type="http://schemas.openxmlformats.org/officeDocument/2006/relationships/vmlDrawing" Target="../drawings/vmlDrawing28.vml"/><Relationship Id="rId4" Type="http://schemas.openxmlformats.org/officeDocument/2006/relationships/image" Target="../media/image3.png"/><Relationship Id="rId5" Type="http://schemas.openxmlformats.org/officeDocument/2006/relationships/oleObject" Target="../embeddings/oleObject28.bin"/><Relationship Id="rId6" Type="http://schemas.openxmlformats.org/officeDocument/2006/relationships/oleObject" Target="../embeddings/oleObject28.bin"/><Relationship Id="rId7" Type="http://schemas.openxmlformats.org/officeDocument/2006/relationships/image" Target="../media/image15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Relationship Id="rId3" Type="http://schemas.openxmlformats.org/officeDocument/2006/relationships/vmlDrawing" Target="../drawings/vmlDrawing3.vml"/><Relationship Id="rId4" Type="http://schemas.openxmlformats.org/officeDocument/2006/relationships/image" Target="../media/image3.png"/><Relationship Id="rId5" Type="http://schemas.openxmlformats.org/officeDocument/2006/relationships/oleObject" Target="../embeddings/oleObject3.bin"/><Relationship Id="rId6" Type="http://schemas.openxmlformats.org/officeDocument/2006/relationships/oleObject" Target="../embeddings/oleObject3.bin"/><Relationship Id="rId7" Type="http://schemas.openxmlformats.org/officeDocument/2006/relationships/image" Target="../media/image4.png"/></Relationships>
</file>

<file path=ppt/slides/_rels/slide3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0.xml"/><Relationship Id="rId3" Type="http://schemas.openxmlformats.org/officeDocument/2006/relationships/vmlDrawing" Target="../drawings/vmlDrawing29.vml"/><Relationship Id="rId4" Type="http://schemas.openxmlformats.org/officeDocument/2006/relationships/image" Target="../media/image3.png"/><Relationship Id="rId5" Type="http://schemas.openxmlformats.org/officeDocument/2006/relationships/oleObject" Target="../embeddings/oleObject29.bin"/><Relationship Id="rId6" Type="http://schemas.openxmlformats.org/officeDocument/2006/relationships/oleObject" Target="../embeddings/oleObject29.bin"/><Relationship Id="rId7" Type="http://schemas.openxmlformats.org/officeDocument/2006/relationships/image" Target="../media/image4.png"/></Relationships>
</file>

<file path=ppt/slides/_rels/slide3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1.xml"/><Relationship Id="rId3" Type="http://schemas.openxmlformats.org/officeDocument/2006/relationships/vmlDrawing" Target="../drawings/vmlDrawing30.vml"/><Relationship Id="rId4" Type="http://schemas.openxmlformats.org/officeDocument/2006/relationships/image" Target="../media/image3.png"/><Relationship Id="rId5" Type="http://schemas.openxmlformats.org/officeDocument/2006/relationships/oleObject" Target="../embeddings/oleObject30.bin"/><Relationship Id="rId6" Type="http://schemas.openxmlformats.org/officeDocument/2006/relationships/oleObject" Target="../embeddings/oleObject30.bin"/><Relationship Id="rId7" Type="http://schemas.openxmlformats.org/officeDocument/2006/relationships/image" Target="../media/image4.png"/></Relationships>
</file>

<file path=ppt/slides/_rels/slide3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2.xml"/><Relationship Id="rId3" Type="http://schemas.openxmlformats.org/officeDocument/2006/relationships/vmlDrawing" Target="../drawings/vmlDrawing31.vml"/><Relationship Id="rId4" Type="http://schemas.openxmlformats.org/officeDocument/2006/relationships/image" Target="../media/image3.png"/><Relationship Id="rId5" Type="http://schemas.openxmlformats.org/officeDocument/2006/relationships/oleObject" Target="../embeddings/oleObject31.bin"/><Relationship Id="rId6" Type="http://schemas.openxmlformats.org/officeDocument/2006/relationships/oleObject" Target="../embeddings/oleObject31.bin"/><Relationship Id="rId7" Type="http://schemas.openxmlformats.org/officeDocument/2006/relationships/image" Target="../media/image4.png"/></Relationships>
</file>

<file path=ppt/slides/_rels/slide3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3.xml"/><Relationship Id="rId3" Type="http://schemas.openxmlformats.org/officeDocument/2006/relationships/vmlDrawing" Target="../drawings/vmlDrawing32.vml"/><Relationship Id="rId4" Type="http://schemas.openxmlformats.org/officeDocument/2006/relationships/image" Target="../media/image3.png"/><Relationship Id="rId5" Type="http://schemas.openxmlformats.org/officeDocument/2006/relationships/oleObject" Target="../embeddings/oleObject32.bin"/><Relationship Id="rId6" Type="http://schemas.openxmlformats.org/officeDocument/2006/relationships/oleObject" Target="../embeddings/oleObject32.bin"/><Relationship Id="rId7" Type="http://schemas.openxmlformats.org/officeDocument/2006/relationships/image" Target="../media/image4.png"/></Relationships>
</file>

<file path=ppt/slides/_rels/slide3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4.xml"/><Relationship Id="rId3" Type="http://schemas.openxmlformats.org/officeDocument/2006/relationships/vmlDrawing" Target="../drawings/vmlDrawing33.vml"/><Relationship Id="rId4" Type="http://schemas.openxmlformats.org/officeDocument/2006/relationships/image" Target="../media/image3.png"/><Relationship Id="rId5" Type="http://schemas.openxmlformats.org/officeDocument/2006/relationships/oleObject" Target="../embeddings/oleObject33.bin"/><Relationship Id="rId6" Type="http://schemas.openxmlformats.org/officeDocument/2006/relationships/oleObject" Target="../embeddings/oleObject33.bin"/><Relationship Id="rId7" Type="http://schemas.openxmlformats.org/officeDocument/2006/relationships/image" Target="../media/image4.png"/></Relationships>
</file>

<file path=ppt/slides/_rels/slide3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5.xml"/><Relationship Id="rId3" Type="http://schemas.openxmlformats.org/officeDocument/2006/relationships/vmlDrawing" Target="../drawings/vmlDrawing34.vml"/><Relationship Id="rId4" Type="http://schemas.openxmlformats.org/officeDocument/2006/relationships/image" Target="../media/image3.png"/><Relationship Id="rId5" Type="http://schemas.openxmlformats.org/officeDocument/2006/relationships/oleObject" Target="../embeddings/oleObject34.bin"/><Relationship Id="rId6" Type="http://schemas.openxmlformats.org/officeDocument/2006/relationships/oleObject" Target="../embeddings/oleObject34.bin"/><Relationship Id="rId7" Type="http://schemas.openxmlformats.org/officeDocument/2006/relationships/image" Target="../media/image4.png"/></Relationships>
</file>

<file path=ppt/slides/_rels/slide3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6.xml"/><Relationship Id="rId3" Type="http://schemas.openxmlformats.org/officeDocument/2006/relationships/vmlDrawing" Target="../drawings/vmlDrawing35.vml"/><Relationship Id="rId4" Type="http://schemas.openxmlformats.org/officeDocument/2006/relationships/image" Target="../media/image3.png"/><Relationship Id="rId5" Type="http://schemas.openxmlformats.org/officeDocument/2006/relationships/oleObject" Target="../embeddings/oleObject35.bin"/><Relationship Id="rId6" Type="http://schemas.openxmlformats.org/officeDocument/2006/relationships/oleObject" Target="../embeddings/oleObject35.bin"/><Relationship Id="rId7" Type="http://schemas.openxmlformats.org/officeDocument/2006/relationships/image" Target="../media/image4.png"/><Relationship Id="rId8" Type="http://schemas.openxmlformats.org/officeDocument/2006/relationships/image" Target="../media/image16.jpg"/></Relationships>
</file>

<file path=ppt/slides/_rels/slide3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7.xml"/><Relationship Id="rId3" Type="http://schemas.openxmlformats.org/officeDocument/2006/relationships/vmlDrawing" Target="../drawings/vmlDrawing36.vml"/><Relationship Id="rId4" Type="http://schemas.openxmlformats.org/officeDocument/2006/relationships/image" Target="../media/image3.png"/><Relationship Id="rId5" Type="http://schemas.openxmlformats.org/officeDocument/2006/relationships/oleObject" Target="../embeddings/oleObject36.bin"/><Relationship Id="rId6" Type="http://schemas.openxmlformats.org/officeDocument/2006/relationships/oleObject" Target="../embeddings/oleObject36.bin"/><Relationship Id="rId7" Type="http://schemas.openxmlformats.org/officeDocument/2006/relationships/image" Target="../media/image4.png"/><Relationship Id="rId8" Type="http://schemas.openxmlformats.org/officeDocument/2006/relationships/image" Target="../media/image17.png"/></Relationships>
</file>

<file path=ppt/slides/_rels/slide3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8.xml"/><Relationship Id="rId3" Type="http://schemas.openxmlformats.org/officeDocument/2006/relationships/vmlDrawing" Target="../drawings/vmlDrawing37.vml"/><Relationship Id="rId4" Type="http://schemas.openxmlformats.org/officeDocument/2006/relationships/image" Target="../media/image3.png"/><Relationship Id="rId9" Type="http://schemas.openxmlformats.org/officeDocument/2006/relationships/image" Target="../media/image19.jpg"/><Relationship Id="rId5" Type="http://schemas.openxmlformats.org/officeDocument/2006/relationships/oleObject" Target="../embeddings/oleObject37.bin"/><Relationship Id="rId6" Type="http://schemas.openxmlformats.org/officeDocument/2006/relationships/oleObject" Target="../embeddings/oleObject37.bin"/><Relationship Id="rId7" Type="http://schemas.openxmlformats.org/officeDocument/2006/relationships/image" Target="../media/image4.png"/><Relationship Id="rId8" Type="http://schemas.openxmlformats.org/officeDocument/2006/relationships/image" Target="../media/image18.jpg"/></Relationships>
</file>

<file path=ppt/slides/_rels/slide3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9.xml"/><Relationship Id="rId3" Type="http://schemas.openxmlformats.org/officeDocument/2006/relationships/vmlDrawing" Target="../drawings/vmlDrawing38.vml"/><Relationship Id="rId4" Type="http://schemas.openxmlformats.org/officeDocument/2006/relationships/image" Target="../media/image3.png"/><Relationship Id="rId5" Type="http://schemas.openxmlformats.org/officeDocument/2006/relationships/oleObject" Target="../embeddings/oleObject38.bin"/><Relationship Id="rId6" Type="http://schemas.openxmlformats.org/officeDocument/2006/relationships/oleObject" Target="../embeddings/oleObject38.bin"/><Relationship Id="rId7" Type="http://schemas.openxmlformats.org/officeDocument/2006/relationships/image" Target="../media/image4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Relationship Id="rId3" Type="http://schemas.openxmlformats.org/officeDocument/2006/relationships/vmlDrawing" Target="../drawings/vmlDrawing4.vml"/><Relationship Id="rId4" Type="http://schemas.openxmlformats.org/officeDocument/2006/relationships/image" Target="../media/image3.png"/><Relationship Id="rId5" Type="http://schemas.openxmlformats.org/officeDocument/2006/relationships/oleObject" Target="../embeddings/oleObject4.bin"/><Relationship Id="rId6" Type="http://schemas.openxmlformats.org/officeDocument/2006/relationships/oleObject" Target="../embeddings/oleObject4.bin"/><Relationship Id="rId7" Type="http://schemas.openxmlformats.org/officeDocument/2006/relationships/image" Target="../media/image4.png"/></Relationships>
</file>

<file path=ppt/slides/_rels/slide4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0.xml"/><Relationship Id="rId3" Type="http://schemas.openxmlformats.org/officeDocument/2006/relationships/vmlDrawing" Target="../drawings/vmlDrawing39.vml"/><Relationship Id="rId4" Type="http://schemas.openxmlformats.org/officeDocument/2006/relationships/image" Target="../media/image3.png"/><Relationship Id="rId5" Type="http://schemas.openxmlformats.org/officeDocument/2006/relationships/oleObject" Target="../embeddings/oleObject39.bin"/><Relationship Id="rId6" Type="http://schemas.openxmlformats.org/officeDocument/2006/relationships/oleObject" Target="../embeddings/oleObject39.bin"/><Relationship Id="rId7" Type="http://schemas.openxmlformats.org/officeDocument/2006/relationships/image" Target="../media/image4.png"/></Relationships>
</file>

<file path=ppt/slides/_rels/slide4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1.xml"/><Relationship Id="rId3" Type="http://schemas.openxmlformats.org/officeDocument/2006/relationships/vmlDrawing" Target="../drawings/vmlDrawing40.vml"/><Relationship Id="rId4" Type="http://schemas.openxmlformats.org/officeDocument/2006/relationships/image" Target="../media/image3.png"/><Relationship Id="rId5" Type="http://schemas.openxmlformats.org/officeDocument/2006/relationships/oleObject" Target="../embeddings/oleObject40.bin"/><Relationship Id="rId6" Type="http://schemas.openxmlformats.org/officeDocument/2006/relationships/oleObject" Target="../embeddings/oleObject40.bin"/><Relationship Id="rId7" Type="http://schemas.openxmlformats.org/officeDocument/2006/relationships/image" Target="../media/image4.png"/><Relationship Id="rId8" Type="http://schemas.openxmlformats.org/officeDocument/2006/relationships/image" Target="../media/image20.png"/></Relationships>
</file>

<file path=ppt/slides/_rels/slide4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2.xml"/><Relationship Id="rId3" Type="http://schemas.openxmlformats.org/officeDocument/2006/relationships/vmlDrawing" Target="../drawings/vmlDrawing41.vml"/><Relationship Id="rId4" Type="http://schemas.openxmlformats.org/officeDocument/2006/relationships/image" Target="../media/image3.png"/><Relationship Id="rId5" Type="http://schemas.openxmlformats.org/officeDocument/2006/relationships/oleObject" Target="../embeddings/oleObject41.bin"/><Relationship Id="rId6" Type="http://schemas.openxmlformats.org/officeDocument/2006/relationships/oleObject" Target="../embeddings/oleObject41.bin"/><Relationship Id="rId7" Type="http://schemas.openxmlformats.org/officeDocument/2006/relationships/image" Target="../media/image4.png"/></Relationships>
</file>

<file path=ppt/slides/_rels/slide4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3.xml"/><Relationship Id="rId3" Type="http://schemas.openxmlformats.org/officeDocument/2006/relationships/vmlDrawing" Target="../drawings/vmlDrawing42.vml"/><Relationship Id="rId4" Type="http://schemas.openxmlformats.org/officeDocument/2006/relationships/image" Target="../media/image3.png"/><Relationship Id="rId5" Type="http://schemas.openxmlformats.org/officeDocument/2006/relationships/oleObject" Target="../embeddings/oleObject42.bin"/><Relationship Id="rId6" Type="http://schemas.openxmlformats.org/officeDocument/2006/relationships/oleObject" Target="../embeddings/oleObject42.bin"/><Relationship Id="rId7" Type="http://schemas.openxmlformats.org/officeDocument/2006/relationships/image" Target="../media/image4.png"/></Relationships>
</file>

<file path=ppt/slides/_rels/slide4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4.xml"/><Relationship Id="rId3" Type="http://schemas.openxmlformats.org/officeDocument/2006/relationships/vmlDrawing" Target="../drawings/vmlDrawing43.vml"/><Relationship Id="rId4" Type="http://schemas.openxmlformats.org/officeDocument/2006/relationships/image" Target="../media/image3.png"/><Relationship Id="rId5" Type="http://schemas.openxmlformats.org/officeDocument/2006/relationships/oleObject" Target="../embeddings/oleObject43.bin"/><Relationship Id="rId6" Type="http://schemas.openxmlformats.org/officeDocument/2006/relationships/oleObject" Target="../embeddings/oleObject43.bin"/><Relationship Id="rId7" Type="http://schemas.openxmlformats.org/officeDocument/2006/relationships/image" Target="../media/image4.png"/><Relationship Id="rId8" Type="http://schemas.openxmlformats.org/officeDocument/2006/relationships/image" Target="../media/image21.png"/></Relationships>
</file>

<file path=ppt/slides/_rels/slide4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5.xml"/><Relationship Id="rId3" Type="http://schemas.openxmlformats.org/officeDocument/2006/relationships/vmlDrawing" Target="../drawings/vmlDrawing44.vml"/><Relationship Id="rId4" Type="http://schemas.openxmlformats.org/officeDocument/2006/relationships/image" Target="../media/image3.png"/><Relationship Id="rId5" Type="http://schemas.openxmlformats.org/officeDocument/2006/relationships/oleObject" Target="../embeddings/oleObject44.bin"/><Relationship Id="rId6" Type="http://schemas.openxmlformats.org/officeDocument/2006/relationships/oleObject" Target="../embeddings/oleObject44.bin"/><Relationship Id="rId7" Type="http://schemas.openxmlformats.org/officeDocument/2006/relationships/image" Target="../media/image4.png"/></Relationships>
</file>

<file path=ppt/slides/_rels/slide4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6.xml"/><Relationship Id="rId3" Type="http://schemas.openxmlformats.org/officeDocument/2006/relationships/vmlDrawing" Target="../drawings/vmlDrawing45.vml"/><Relationship Id="rId4" Type="http://schemas.openxmlformats.org/officeDocument/2006/relationships/image" Target="../media/image3.png"/><Relationship Id="rId5" Type="http://schemas.openxmlformats.org/officeDocument/2006/relationships/oleObject" Target="../embeddings/oleObject45.bin"/><Relationship Id="rId6" Type="http://schemas.openxmlformats.org/officeDocument/2006/relationships/oleObject" Target="../embeddings/oleObject45.bin"/><Relationship Id="rId7" Type="http://schemas.openxmlformats.org/officeDocument/2006/relationships/image" Target="../media/image4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Relationship Id="rId3" Type="http://schemas.openxmlformats.org/officeDocument/2006/relationships/vmlDrawing" Target="../drawings/vmlDrawing5.vml"/><Relationship Id="rId4" Type="http://schemas.openxmlformats.org/officeDocument/2006/relationships/image" Target="../media/image3.png"/><Relationship Id="rId5" Type="http://schemas.openxmlformats.org/officeDocument/2006/relationships/oleObject" Target="../embeddings/oleObject5.bin"/><Relationship Id="rId6" Type="http://schemas.openxmlformats.org/officeDocument/2006/relationships/oleObject" Target="../embeddings/oleObject5.bin"/><Relationship Id="rId7" Type="http://schemas.openxmlformats.org/officeDocument/2006/relationships/image" Target="../media/image4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Relationship Id="rId3" Type="http://schemas.openxmlformats.org/officeDocument/2006/relationships/vmlDrawing" Target="../drawings/vmlDrawing6.vml"/><Relationship Id="rId4" Type="http://schemas.openxmlformats.org/officeDocument/2006/relationships/image" Target="../media/image3.png"/><Relationship Id="rId5" Type="http://schemas.openxmlformats.org/officeDocument/2006/relationships/oleObject" Target="../embeddings/oleObject6.bin"/><Relationship Id="rId6" Type="http://schemas.openxmlformats.org/officeDocument/2006/relationships/oleObject" Target="../embeddings/oleObject6.bin"/><Relationship Id="rId7" Type="http://schemas.openxmlformats.org/officeDocument/2006/relationships/image" Target="../media/image4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Relationship Id="rId3" Type="http://schemas.openxmlformats.org/officeDocument/2006/relationships/vmlDrawing" Target="../drawings/vmlDrawing7.vml"/><Relationship Id="rId4" Type="http://schemas.openxmlformats.org/officeDocument/2006/relationships/image" Target="../media/image3.png"/><Relationship Id="rId5" Type="http://schemas.openxmlformats.org/officeDocument/2006/relationships/oleObject" Target="../embeddings/oleObject7.bin"/><Relationship Id="rId6" Type="http://schemas.openxmlformats.org/officeDocument/2006/relationships/oleObject" Target="../embeddings/oleObject7.bin"/><Relationship Id="rId7" Type="http://schemas.openxmlformats.org/officeDocument/2006/relationships/image" Target="../media/image4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Relationship Id="rId3" Type="http://schemas.openxmlformats.org/officeDocument/2006/relationships/vmlDrawing" Target="../drawings/vmlDrawing8.vml"/><Relationship Id="rId4" Type="http://schemas.openxmlformats.org/officeDocument/2006/relationships/image" Target="../media/image3.png"/><Relationship Id="rId5" Type="http://schemas.openxmlformats.org/officeDocument/2006/relationships/oleObject" Target="../embeddings/oleObject8.bin"/><Relationship Id="rId6" Type="http://schemas.openxmlformats.org/officeDocument/2006/relationships/oleObject" Target="../embeddings/oleObject8.bin"/><Relationship Id="rId7" Type="http://schemas.openxmlformats.org/officeDocument/2006/relationships/image" Target="../media/image5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Relationship Id="rId3" Type="http://schemas.openxmlformats.org/officeDocument/2006/relationships/vmlDrawing" Target="../drawings/vmlDrawing9.vml"/><Relationship Id="rId4" Type="http://schemas.openxmlformats.org/officeDocument/2006/relationships/image" Target="../media/image3.png"/><Relationship Id="rId5" Type="http://schemas.openxmlformats.org/officeDocument/2006/relationships/oleObject" Target="../embeddings/oleObject9.bin"/><Relationship Id="rId6" Type="http://schemas.openxmlformats.org/officeDocument/2006/relationships/oleObject" Target="../embeddings/oleObject9.bin"/><Relationship Id="rId7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9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1"/>
          <p:cNvSpPr txBox="1"/>
          <p:nvPr>
            <p:ph type="ctrTitle"/>
          </p:nvPr>
        </p:nvSpPr>
        <p:spPr>
          <a:xfrm>
            <a:off x="2438400" y="457200"/>
            <a:ext cx="7103110" cy="171577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 fontScale="90000"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  <a:buNone/>
            </a:pPr>
            <a:br>
              <a:rPr lang="en-IN"/>
            </a:br>
            <a:br>
              <a:rPr lang="en-IN"/>
            </a:br>
            <a:br>
              <a:rPr lang="en-IN"/>
            </a:br>
            <a:br>
              <a:rPr lang="en-IN"/>
            </a:br>
            <a:br>
              <a:rPr lang="en-IN"/>
            </a:br>
            <a:br>
              <a:rPr lang="en-IN"/>
            </a:br>
            <a:br>
              <a:rPr lang="en-IN"/>
            </a:br>
            <a:br>
              <a:rPr lang="en-IN"/>
            </a:br>
            <a:br>
              <a:rPr lang="en-IN"/>
            </a:br>
            <a:br>
              <a:rPr lang="en-IN"/>
            </a:br>
            <a:r>
              <a:rPr lang="en-IN"/>
              <a:t> </a:t>
            </a:r>
            <a:endParaRPr/>
          </a:p>
        </p:txBody>
      </p:sp>
      <p:sp>
        <p:nvSpPr>
          <p:cNvPr id="91" name="Google Shape;91;p1"/>
          <p:cNvSpPr txBox="1"/>
          <p:nvPr>
            <p:ph idx="1" type="subTitle"/>
          </p:nvPr>
        </p:nvSpPr>
        <p:spPr>
          <a:xfrm>
            <a:off x="5760085" y="4941570"/>
            <a:ext cx="6266180" cy="16789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 lnSpcReduction="20000"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rPr lang="en-IN"/>
              <a:t>By</a:t>
            </a:r>
            <a:endParaRPr/>
          </a:p>
          <a:p>
            <a:pPr indent="0" lvl="0" marL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t/>
            </a:r>
            <a:endParaRPr/>
          </a:p>
          <a:p>
            <a:pPr indent="0" lvl="0" marL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400"/>
              <a:buNone/>
            </a:pPr>
            <a:r>
              <a:rPr lang="en-IN">
                <a:solidFill>
                  <a:schemeClr val="accent2"/>
                </a:solidFill>
              </a:rPr>
              <a:t>Dr. Srividya R</a:t>
            </a:r>
            <a:endParaRPr>
              <a:solidFill>
                <a:schemeClr val="accent2"/>
              </a:solidFill>
            </a:endParaRPr>
          </a:p>
          <a:p>
            <a:pPr indent="0" lvl="0" marL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400"/>
              <a:buNone/>
            </a:pPr>
            <a:r>
              <a:rPr lang="en-IN">
                <a:solidFill>
                  <a:schemeClr val="accent2"/>
                </a:solidFill>
              </a:rPr>
              <a:t>Associate Professor, Dept of ISE</a:t>
            </a:r>
            <a:endParaRPr>
              <a:solidFill>
                <a:schemeClr val="accent2"/>
              </a:solidFill>
            </a:endParaRPr>
          </a:p>
        </p:txBody>
      </p:sp>
      <p:graphicFrame>
        <p:nvGraphicFramePr>
          <p:cNvPr id="92" name="Google Shape;92;p1"/>
          <p:cNvGraphicFramePr/>
          <p:nvPr/>
        </p:nvGraphicFramePr>
        <p:xfrm>
          <a:off x="755650" y="2562860"/>
          <a:ext cx="5096510" cy="3651885"/>
        </p:xfrm>
        <a:graphic>
          <a:graphicData uri="http://schemas.openxmlformats.org/presentationml/2006/ole">
            <mc:AlternateContent>
              <mc:Choice Requires="v">
                <p:oleObj r:id="rId4" imgH="3651885" imgW="5096510" progId="Paint.Picture" spid="_x0000_s1">
                  <p:embed/>
                </p:oleObj>
              </mc:Choice>
              <mc:Fallback>
                <p:oleObj r:id="rId5" imgH="3651885" imgW="5096510" progId="Paint.Picture">
                  <p:embed/>
                  <p:pic>
                    <p:nvPicPr>
                      <p:cNvPr id="92" name="Google Shape;92;p1"/>
                      <p:cNvPicPr preferRelativeResize="0"/>
                      <p:nvPr/>
                    </p:nvPicPr>
                    <p:blipFill rotWithShape="1">
                      <a:blip r:embed="rId6">
                        <a:alphaModFix/>
                      </a:blip>
                      <a:srcRect b="0" l="0" r="0" t="0"/>
                      <a:stretch/>
                    </p:blipFill>
                    <p:spPr>
                      <a:xfrm>
                        <a:off x="755650" y="2562860"/>
                        <a:ext cx="5096510" cy="365188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pic>
        <p:nvPicPr>
          <p:cNvPr descr="CMRIT A++ Logo-01" id="93" name="Google Shape;93;p1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10194925" y="172085"/>
            <a:ext cx="1831340" cy="1217930"/>
          </a:xfrm>
          <a:prstGeom prst="rect">
            <a:avLst/>
          </a:prstGeom>
          <a:noFill/>
          <a:ln>
            <a:noFill/>
          </a:ln>
        </p:spPr>
      </p:pic>
      <p:sp>
        <p:nvSpPr>
          <p:cNvPr id="94" name="Google Shape;94;p1"/>
          <p:cNvSpPr txBox="1"/>
          <p:nvPr/>
        </p:nvSpPr>
        <p:spPr>
          <a:xfrm>
            <a:off x="360045" y="512445"/>
            <a:ext cx="9971405" cy="1568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IN" sz="4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BIOLOGY FOR COMPUTER ENGINEERS - BBOC407</a:t>
            </a:r>
            <a:endParaRPr b="0" i="0" sz="4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5" name="Google Shape;95;p1"/>
          <p:cNvSpPr txBox="1"/>
          <p:nvPr/>
        </p:nvSpPr>
        <p:spPr>
          <a:xfrm>
            <a:off x="7068820" y="2404745"/>
            <a:ext cx="3953510" cy="70675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IN" sz="4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Module - 5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</a:t>
            </a:r>
            <a:endParaRPr b="0" i="0" sz="4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6" name="Google Shape;96;p1"/>
          <p:cNvSpPr txBox="1"/>
          <p:nvPr/>
        </p:nvSpPr>
        <p:spPr>
          <a:xfrm>
            <a:off x="5969000" y="3504565"/>
            <a:ext cx="5977890" cy="64516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IN" sz="3600" u="none" cap="none" strike="noStrike">
                <a:solidFill>
                  <a:srgbClr val="00B050"/>
                </a:solidFill>
                <a:latin typeface="Calibri"/>
                <a:ea typeface="Calibri"/>
                <a:cs typeface="Calibri"/>
                <a:sym typeface="Calibri"/>
              </a:rPr>
              <a:t> TRENDS IN BIOENGINEERING</a:t>
            </a:r>
            <a:endParaRPr b="1" i="0" sz="3600" u="none" cap="none" strike="noStrike">
              <a:solidFill>
                <a:srgbClr val="00B05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4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Google Shape;165;p10"/>
          <p:cNvSpPr txBox="1"/>
          <p:nvPr>
            <p:ph type="title"/>
          </p:nvPr>
        </p:nvSpPr>
        <p:spPr>
          <a:xfrm>
            <a:off x="838200" y="221615"/>
            <a:ext cx="10988675" cy="87757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 fontScale="90000"/>
          </a:bodyPr>
          <a:lstStyle/>
          <a:p>
            <a:pPr indent="0" lvl="0" marL="0" rt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B050"/>
              </a:buClr>
              <a:buSzPct val="100000"/>
              <a:buFont typeface="Calibri"/>
              <a:buNone/>
            </a:pPr>
            <a:r>
              <a:rPr b="1" lang="en-IN" sz="5335">
                <a:solidFill>
                  <a:srgbClr val="00B050"/>
                </a:solidFill>
              </a:rPr>
              <a:t>Continued...</a:t>
            </a:r>
            <a:endParaRPr b="1" sz="5335">
              <a:solidFill>
                <a:srgbClr val="00B050"/>
              </a:solidFill>
            </a:endParaRPr>
          </a:p>
        </p:txBody>
      </p:sp>
      <p:sp>
        <p:nvSpPr>
          <p:cNvPr id="166" name="Google Shape;166;p10"/>
          <p:cNvSpPr txBox="1"/>
          <p:nvPr>
            <p:ph idx="1" type="body"/>
          </p:nvPr>
        </p:nvSpPr>
        <p:spPr>
          <a:xfrm>
            <a:off x="288925" y="1016000"/>
            <a:ext cx="11637010" cy="553466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28600" lvl="0" marL="22860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200"/>
              <a:buFont typeface="Noto Sans Symbols"/>
              <a:buChar char="⮚"/>
            </a:pPr>
            <a:r>
              <a:rPr i="1" lang="en-IN" sz="2200">
                <a:solidFill>
                  <a:schemeClr val="accent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Cell alignment</a:t>
            </a: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 within 3D constructs </a:t>
            </a:r>
            <a:r>
              <a:rPr i="1" lang="en-IN" sz="2200">
                <a:latin typeface="Times New Roman"/>
                <a:ea typeface="Times New Roman"/>
                <a:cs typeface="Times New Roman"/>
                <a:sym typeface="Times New Roman"/>
              </a:rPr>
              <a:t>increases</a:t>
            </a: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 fusion </a:t>
            </a:r>
            <a:r>
              <a:rPr i="1" lang="en-IN" sz="2200">
                <a:latin typeface="Times New Roman"/>
                <a:ea typeface="Times New Roman"/>
                <a:cs typeface="Times New Roman"/>
                <a:sym typeface="Times New Roman"/>
              </a:rPr>
              <a:t>efficiency</a:t>
            </a: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.</a:t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88900" lvl="0" marL="2286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Noto Sans Symbols"/>
              <a:buNone/>
            </a:pPr>
            <a:r>
              <a:t/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28600" lvl="0" marL="2286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Noto Sans Symbols"/>
              <a:buChar char="⮚"/>
            </a:pP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In addition to collagen I, different </a:t>
            </a:r>
            <a:r>
              <a:rPr b="1" i="1" lang="en-IN" sz="2200">
                <a:latin typeface="Times New Roman"/>
                <a:ea typeface="Times New Roman"/>
                <a:cs typeface="Times New Roman"/>
                <a:sym typeface="Times New Roman"/>
              </a:rPr>
              <a:t>natural hydrogels </a:t>
            </a: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and their</a:t>
            </a:r>
            <a:r>
              <a:rPr i="1" lang="en-IN" sz="2200">
                <a:latin typeface="Times New Roman"/>
                <a:ea typeface="Times New Roman"/>
                <a:cs typeface="Times New Roman"/>
                <a:sym typeface="Times New Roman"/>
              </a:rPr>
              <a:t> derivatives </a:t>
            </a: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can support 3D growth and fusion of myogenic cells.</a:t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88900" lvl="0" marL="2286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Noto Sans Symbols"/>
              <a:buNone/>
            </a:pPr>
            <a:r>
              <a:t/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28600" lvl="0" marL="2286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200"/>
              <a:buFont typeface="Noto Sans Symbols"/>
              <a:buChar char="⮚"/>
            </a:pPr>
            <a:r>
              <a:rPr i="1" lang="en-IN" sz="2200">
                <a:solidFill>
                  <a:schemeClr val="accent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Hydrogels</a:t>
            </a: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 have been dominant muscle-engineering </a:t>
            </a:r>
            <a:r>
              <a:rPr i="1" lang="en-IN" sz="2200">
                <a:solidFill>
                  <a:schemeClr val="accent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scaffold</a:t>
            </a: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 (</a:t>
            </a:r>
            <a:r>
              <a:rPr i="1" lang="en-IN" sz="2200">
                <a:latin typeface="Times New Roman"/>
                <a:ea typeface="Times New Roman"/>
                <a:cs typeface="Times New Roman"/>
                <a:sym typeface="Times New Roman"/>
              </a:rPr>
              <a:t>provide structural support for cell attachment and tissue development</a:t>
            </a: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),</a:t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88900" lvl="0" marL="2286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Noto Sans Symbols"/>
              <a:buNone/>
            </a:pPr>
            <a:r>
              <a:t/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28600" lvl="0" marL="2286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Noto Sans Symbols"/>
              <a:buChar char="⮚"/>
            </a:pP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Also, studies of muscle repair have mainly utilized:</a:t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88900" lvl="0" marL="2286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Noto Sans Symbols"/>
              <a:buNone/>
            </a:pPr>
            <a:r>
              <a:t/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28600" lvl="0" marL="2286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200"/>
              <a:buFont typeface="Noto Sans Symbols"/>
              <a:buChar char="▪"/>
            </a:pPr>
            <a:r>
              <a:rPr i="1" lang="en-IN" sz="2200">
                <a:solidFill>
                  <a:schemeClr val="accent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acellular natural</a:t>
            </a:r>
            <a:r>
              <a:rPr i="1" lang="en-IN" sz="2200"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scaffolds</a:t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28600" lvl="0" marL="2286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200"/>
              <a:buFont typeface="Noto Sans Symbols"/>
              <a:buChar char="▪"/>
            </a:pPr>
            <a:r>
              <a:rPr i="1" lang="en-IN" sz="2200">
                <a:solidFill>
                  <a:schemeClr val="accent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porous matrices</a:t>
            </a:r>
            <a:r>
              <a:rPr lang="en-IN" sz="2200">
                <a:solidFill>
                  <a:schemeClr val="accent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made of degradable polymeric materials or </a:t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28600" lvl="0" marL="2286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Noto Sans Symbols"/>
              <a:buChar char="▪"/>
            </a:pP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scaffold-free </a:t>
            </a:r>
            <a:r>
              <a:rPr i="1" lang="en-IN" sz="2200">
                <a:solidFill>
                  <a:schemeClr val="accent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myoblast sheets</a:t>
            </a: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.</a:t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descr="CMRIT A++ Logo-01" id="167" name="Google Shape;167;p10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32080" y="71755"/>
            <a:ext cx="1419225" cy="943610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168" name="Google Shape;168;p10"/>
          <p:cNvGraphicFramePr/>
          <p:nvPr/>
        </p:nvGraphicFramePr>
        <p:xfrm>
          <a:off x="11014710" y="6073140"/>
          <a:ext cx="1177290" cy="784860"/>
        </p:xfrm>
        <a:graphic>
          <a:graphicData uri="http://schemas.openxmlformats.org/presentationml/2006/ole">
            <mc:AlternateContent>
              <mc:Choice Requires="v">
                <p:oleObj r:id="rId5" imgH="784860" imgW="1177290" progId="Paint.Picture" spid="_x0000_s1">
                  <p:embed/>
                </p:oleObj>
              </mc:Choice>
              <mc:Fallback>
                <p:oleObj r:id="rId6" imgH="784860" imgW="1177290" progId="Paint.Picture">
                  <p:embed/>
                  <p:pic>
                    <p:nvPicPr>
                      <p:cNvPr id="168" name="Google Shape;168;p10"/>
                      <p:cNvPicPr preferRelativeResize="0"/>
                      <p:nvPr/>
                    </p:nvPicPr>
                    <p:blipFill rotWithShape="1">
                      <a:blip r:embed="rId7">
                        <a:alphaModFix/>
                      </a:blip>
                      <a:srcRect b="0" l="0" r="0" t="0"/>
                      <a:stretch/>
                    </p:blipFill>
                    <p:spPr>
                      <a:xfrm>
                        <a:off x="11014710" y="6073140"/>
                        <a:ext cx="1177290" cy="78486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2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Google Shape;173;p11"/>
          <p:cNvSpPr txBox="1"/>
          <p:nvPr>
            <p:ph type="title"/>
          </p:nvPr>
        </p:nvSpPr>
        <p:spPr>
          <a:xfrm>
            <a:off x="838200" y="221615"/>
            <a:ext cx="10988675" cy="87757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 fontScale="90000"/>
          </a:bodyPr>
          <a:lstStyle/>
          <a:p>
            <a:pPr indent="0" lvl="0" marL="0" rt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B050"/>
              </a:buClr>
              <a:buSzPct val="100000"/>
              <a:buFont typeface="Calibri"/>
              <a:buNone/>
            </a:pPr>
            <a:r>
              <a:rPr b="1" lang="en-IN" sz="5335">
                <a:solidFill>
                  <a:srgbClr val="00B050"/>
                </a:solidFill>
              </a:rPr>
              <a:t>DNA origami and Biocomputing</a:t>
            </a:r>
            <a:endParaRPr b="1" sz="5335">
              <a:solidFill>
                <a:srgbClr val="00B050"/>
              </a:solidFill>
            </a:endParaRPr>
          </a:p>
        </p:txBody>
      </p:sp>
      <p:sp>
        <p:nvSpPr>
          <p:cNvPr id="174" name="Google Shape;174;p11"/>
          <p:cNvSpPr txBox="1"/>
          <p:nvPr>
            <p:ph idx="1" type="body"/>
          </p:nvPr>
        </p:nvSpPr>
        <p:spPr>
          <a:xfrm>
            <a:off x="365760" y="1242695"/>
            <a:ext cx="11537950" cy="52641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28600" lvl="0" marL="22860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200"/>
              <a:buFont typeface="Noto Sans Symbols"/>
              <a:buChar char="▪"/>
            </a:pPr>
            <a:r>
              <a:rPr b="1" lang="en-IN" sz="2200">
                <a:solidFill>
                  <a:schemeClr val="accent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DNA origami</a:t>
            </a: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 is the nanoscale </a:t>
            </a:r>
            <a:r>
              <a:rPr i="1" lang="en-IN" sz="2200">
                <a:solidFill>
                  <a:schemeClr val="accent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folding</a:t>
            </a:r>
            <a:r>
              <a:rPr i="1" lang="en-IN" sz="2200">
                <a:latin typeface="Times New Roman"/>
                <a:ea typeface="Times New Roman"/>
                <a:cs typeface="Times New Roman"/>
                <a:sym typeface="Times New Roman"/>
              </a:rPr>
              <a:t> of DNA </a:t>
            </a: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to create arbitrary 2-D and 3-D </a:t>
            </a:r>
            <a:r>
              <a:rPr i="1" lang="en-IN" sz="2200">
                <a:solidFill>
                  <a:schemeClr val="accent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shapes</a:t>
            </a: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 at the nanoscale. </a:t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88900" lvl="0" marL="2286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Noto Sans Symbols"/>
              <a:buNone/>
            </a:pPr>
            <a:r>
              <a:t/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28600" lvl="0" marL="2286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Noto Sans Symbols"/>
              <a:buChar char="▪"/>
            </a:pP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The current method of DNA origami was developed by </a:t>
            </a:r>
            <a:r>
              <a:rPr b="1" i="1" lang="en-IN" sz="2200">
                <a:latin typeface="Times New Roman"/>
                <a:ea typeface="Times New Roman"/>
                <a:cs typeface="Times New Roman"/>
                <a:sym typeface="Times New Roman"/>
              </a:rPr>
              <a:t>Paul Rothemund </a:t>
            </a: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at the California Institute of Technology. </a:t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88900" lvl="0" marL="2286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Noto Sans Symbols"/>
              <a:buNone/>
            </a:pPr>
            <a:r>
              <a:t/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28600" lvl="0" marL="2286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Noto Sans Symbols"/>
              <a:buChar char="▪"/>
            </a:pP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The </a:t>
            </a:r>
            <a:r>
              <a:rPr b="1" lang="en-IN" sz="2200">
                <a:latin typeface="Times New Roman"/>
                <a:ea typeface="Times New Roman"/>
                <a:cs typeface="Times New Roman"/>
                <a:sym typeface="Times New Roman"/>
              </a:rPr>
              <a:t>process</a:t>
            </a: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 involves </a:t>
            </a:r>
            <a:r>
              <a:rPr i="1" lang="en-IN" sz="2200">
                <a:solidFill>
                  <a:schemeClr val="accent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folding</a:t>
            </a: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 of a </a:t>
            </a:r>
            <a:r>
              <a:rPr i="1" lang="en-IN" sz="2200">
                <a:latin typeface="Times New Roman"/>
                <a:ea typeface="Times New Roman"/>
                <a:cs typeface="Times New Roman"/>
                <a:sym typeface="Times New Roman"/>
              </a:rPr>
              <a:t>long single strand</a:t>
            </a: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 of </a:t>
            </a:r>
            <a:r>
              <a:rPr i="1" lang="en-IN" sz="2200">
                <a:latin typeface="Times New Roman"/>
                <a:ea typeface="Times New Roman"/>
                <a:cs typeface="Times New Roman"/>
                <a:sym typeface="Times New Roman"/>
              </a:rPr>
              <a:t>viral DNA</a:t>
            </a: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 aided by multiple smaller "</a:t>
            </a:r>
            <a:r>
              <a:rPr b="1" i="1" lang="en-IN" sz="2200">
                <a:latin typeface="Times New Roman"/>
                <a:ea typeface="Times New Roman"/>
                <a:cs typeface="Times New Roman"/>
                <a:sym typeface="Times New Roman"/>
              </a:rPr>
              <a:t>staple</a:t>
            </a: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" strands. </a:t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88900" lvl="0" marL="2286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Noto Sans Symbols"/>
              <a:buNone/>
            </a:pPr>
            <a:r>
              <a:t/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28600" lvl="0" marL="2286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Noto Sans Symbols"/>
              <a:buChar char="▪"/>
            </a:pP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These shorter strands </a:t>
            </a:r>
            <a:r>
              <a:rPr b="1" lang="en-IN" sz="2200">
                <a:latin typeface="Times New Roman"/>
                <a:ea typeface="Times New Roman"/>
                <a:cs typeface="Times New Roman"/>
                <a:sym typeface="Times New Roman"/>
              </a:rPr>
              <a:t>bind </a:t>
            </a: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the longer in </a:t>
            </a:r>
            <a:r>
              <a:rPr i="1" lang="en-IN" sz="2200">
                <a:latin typeface="Times New Roman"/>
                <a:ea typeface="Times New Roman"/>
                <a:cs typeface="Times New Roman"/>
                <a:sym typeface="Times New Roman"/>
              </a:rPr>
              <a:t>various places</a:t>
            </a: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, resulting in the </a:t>
            </a:r>
            <a:r>
              <a:rPr i="1" lang="en-IN" sz="2200">
                <a:latin typeface="Times New Roman"/>
                <a:ea typeface="Times New Roman"/>
                <a:cs typeface="Times New Roman"/>
                <a:sym typeface="Times New Roman"/>
              </a:rPr>
              <a:t>formation</a:t>
            </a: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 of a </a:t>
            </a:r>
            <a:r>
              <a:rPr i="1" lang="en-IN" sz="2200">
                <a:solidFill>
                  <a:schemeClr val="accent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pre-defined </a:t>
            </a: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2-D or 3-D shape. </a:t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88900" lvl="0" marL="2286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Noto Sans Symbols"/>
              <a:buNone/>
            </a:pPr>
            <a:r>
              <a:t/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28600" lvl="0" marL="2286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Noto Sans Symbols"/>
              <a:buChar char="▪"/>
            </a:pPr>
            <a:r>
              <a:rPr b="1" lang="en-IN" sz="2200">
                <a:latin typeface="Times New Roman"/>
                <a:ea typeface="Times New Roman"/>
                <a:cs typeface="Times New Roman"/>
                <a:sym typeface="Times New Roman"/>
              </a:rPr>
              <a:t>Examples: </a:t>
            </a: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a smiley face and a coarse map of China and the America, and many 3-D structures such as cubes.</a:t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descr="CMRIT A++ Logo-01" id="175" name="Google Shape;175;p1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32080" y="71755"/>
            <a:ext cx="1419225" cy="943610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176" name="Google Shape;176;p11"/>
          <p:cNvGraphicFramePr/>
          <p:nvPr/>
        </p:nvGraphicFramePr>
        <p:xfrm>
          <a:off x="11014710" y="6195060"/>
          <a:ext cx="1177290" cy="662940"/>
        </p:xfrm>
        <a:graphic>
          <a:graphicData uri="http://schemas.openxmlformats.org/presentationml/2006/ole">
            <mc:AlternateContent>
              <mc:Choice Requires="v">
                <p:oleObj r:id="rId5" imgH="662940" imgW="1177290" progId="Paint.Picture" spid="_x0000_s1">
                  <p:embed/>
                </p:oleObj>
              </mc:Choice>
              <mc:Fallback>
                <p:oleObj r:id="rId6" imgH="662940" imgW="1177290" progId="Paint.Picture">
                  <p:embed/>
                  <p:pic>
                    <p:nvPicPr>
                      <p:cNvPr id="176" name="Google Shape;176;p11"/>
                      <p:cNvPicPr preferRelativeResize="0"/>
                      <p:nvPr/>
                    </p:nvPicPr>
                    <p:blipFill rotWithShape="1">
                      <a:blip r:embed="rId7">
                        <a:alphaModFix/>
                      </a:blip>
                      <a:srcRect b="0" l="0" r="0" t="0"/>
                      <a:stretch/>
                    </p:blipFill>
                    <p:spPr>
                      <a:xfrm>
                        <a:off x="11014710" y="6195060"/>
                        <a:ext cx="1177290" cy="66294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0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Google Shape;181;p12"/>
          <p:cNvSpPr txBox="1"/>
          <p:nvPr>
            <p:ph type="title"/>
          </p:nvPr>
        </p:nvSpPr>
        <p:spPr>
          <a:xfrm>
            <a:off x="1047750" y="71755"/>
            <a:ext cx="10988675" cy="72453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 fontScale="90000"/>
          </a:bodyPr>
          <a:lstStyle/>
          <a:p>
            <a:pPr indent="0" lvl="0" marL="0" rt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B050"/>
              </a:buClr>
              <a:buSzPct val="100000"/>
              <a:buFont typeface="Calibri"/>
              <a:buNone/>
            </a:pPr>
            <a:r>
              <a:rPr b="1" lang="en-IN" sz="5335">
                <a:solidFill>
                  <a:srgbClr val="00B050"/>
                </a:solidFill>
              </a:rPr>
              <a:t>Continued...</a:t>
            </a:r>
            <a:endParaRPr b="1" sz="5335">
              <a:solidFill>
                <a:srgbClr val="00B050"/>
              </a:solidFill>
            </a:endParaRPr>
          </a:p>
        </p:txBody>
      </p:sp>
      <p:sp>
        <p:nvSpPr>
          <p:cNvPr id="182" name="Google Shape;182;p12"/>
          <p:cNvSpPr txBox="1"/>
          <p:nvPr>
            <p:ph idx="1" type="body"/>
          </p:nvPr>
        </p:nvSpPr>
        <p:spPr>
          <a:xfrm>
            <a:off x="431800" y="1246505"/>
            <a:ext cx="11603990" cy="497014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28600" lvl="0" marL="22860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Noto Sans Symbols"/>
              <a:buChar char="▪"/>
            </a:pP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To </a:t>
            </a:r>
            <a:r>
              <a:rPr b="1" i="1" lang="en-IN" sz="2200">
                <a:latin typeface="Times New Roman"/>
                <a:ea typeface="Times New Roman"/>
                <a:cs typeface="Times New Roman"/>
                <a:sym typeface="Times New Roman"/>
              </a:rPr>
              <a:t>produce</a:t>
            </a: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 a desired shape, images are drawn with a</a:t>
            </a:r>
            <a:r>
              <a:rPr lang="en-IN" sz="2200">
                <a:solidFill>
                  <a:schemeClr val="accent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raster fill</a:t>
            </a: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 of a</a:t>
            </a:r>
            <a:r>
              <a:rPr b="1" lang="en-IN" sz="2200">
                <a:latin typeface="Times New Roman"/>
                <a:ea typeface="Times New Roman"/>
                <a:cs typeface="Times New Roman"/>
                <a:sym typeface="Times New Roman"/>
              </a:rPr>
              <a:t> single </a:t>
            </a: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long </a:t>
            </a:r>
            <a:r>
              <a:rPr b="1" lang="en-IN" sz="2200">
                <a:latin typeface="Times New Roman"/>
                <a:ea typeface="Times New Roman"/>
                <a:cs typeface="Times New Roman"/>
                <a:sym typeface="Times New Roman"/>
              </a:rPr>
              <a:t>DNA</a:t>
            </a: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 molecule.</a:t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88900" lvl="0" marL="2286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Noto Sans Symbols"/>
              <a:buNone/>
            </a:pPr>
            <a:r>
              <a:t/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28600" lvl="0" marL="2286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Noto Sans Symbols"/>
              <a:buChar char="▪"/>
            </a:pP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This design is then </a:t>
            </a:r>
            <a:r>
              <a:rPr lang="en-IN" sz="2200">
                <a:solidFill>
                  <a:schemeClr val="accent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fed</a:t>
            </a: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 into a </a:t>
            </a:r>
            <a:r>
              <a:rPr i="1" lang="en-IN" sz="2200">
                <a:latin typeface="Times New Roman"/>
                <a:ea typeface="Times New Roman"/>
                <a:cs typeface="Times New Roman"/>
                <a:sym typeface="Times New Roman"/>
              </a:rPr>
              <a:t>computer program</a:t>
            </a: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 that</a:t>
            </a:r>
            <a:r>
              <a:rPr lang="en-IN" sz="2200">
                <a:solidFill>
                  <a:schemeClr val="accent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calculates </a:t>
            </a: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the </a:t>
            </a:r>
            <a:r>
              <a:rPr lang="en-IN" sz="2200">
                <a:solidFill>
                  <a:schemeClr val="accent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placement </a:t>
            </a: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of individual </a:t>
            </a:r>
            <a:r>
              <a:rPr lang="en-IN" sz="2200">
                <a:solidFill>
                  <a:schemeClr val="accent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staple </a:t>
            </a: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strands. </a:t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88900" lvl="0" marL="2286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Noto Sans Symbols"/>
              <a:buNone/>
            </a:pPr>
            <a:r>
              <a:t/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28600" lvl="0" marL="2286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Noto Sans Symbols"/>
              <a:buChar char="▪"/>
            </a:pP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Each </a:t>
            </a:r>
            <a:r>
              <a:rPr i="1" lang="en-IN" sz="2200">
                <a:latin typeface="Times New Roman"/>
                <a:ea typeface="Times New Roman"/>
                <a:cs typeface="Times New Roman"/>
                <a:sym typeface="Times New Roman"/>
              </a:rPr>
              <a:t>staple</a:t>
            </a: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IN" sz="2200">
                <a:solidFill>
                  <a:schemeClr val="accent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binds</a:t>
            </a: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 to a specific region of the</a:t>
            </a:r>
            <a:r>
              <a:rPr i="1" lang="en-IN" sz="2200">
                <a:latin typeface="Times New Roman"/>
                <a:ea typeface="Times New Roman"/>
                <a:cs typeface="Times New Roman"/>
                <a:sym typeface="Times New Roman"/>
              </a:rPr>
              <a:t> DNA</a:t>
            </a: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 template.</a:t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88900" lvl="0" marL="2286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Noto Sans Symbols"/>
              <a:buNone/>
            </a:pPr>
            <a:r>
              <a:t/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28600" lvl="0" marL="2286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Noto Sans Symbols"/>
              <a:buChar char="▪"/>
            </a:pP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The DNA is mixed, then heated and cooled. </a:t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88900" lvl="0" marL="2286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Noto Sans Symbols"/>
              <a:buNone/>
            </a:pPr>
            <a:r>
              <a:t/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28600" lvl="0" marL="2286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Noto Sans Symbols"/>
              <a:buChar char="▪"/>
            </a:pP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As the </a:t>
            </a:r>
            <a:r>
              <a:rPr i="1" lang="en-IN" sz="2200">
                <a:solidFill>
                  <a:schemeClr val="accent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DNA cools</a:t>
            </a: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, the various staples pull the long strand into the desired shape. </a:t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88900" lvl="0" marL="2286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Noto Sans Symbols"/>
              <a:buNone/>
            </a:pPr>
            <a:r>
              <a:t/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Noto Sans Symbols"/>
              <a:buNone/>
            </a:pPr>
            <a:r>
              <a:t/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88900" lvl="0" marL="2286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Noto Sans Symbols"/>
              <a:buNone/>
            </a:pPr>
            <a:r>
              <a:t/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descr="CMRIT A++ Logo-01" id="183" name="Google Shape;183;p1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32080" y="71755"/>
            <a:ext cx="1419225" cy="943610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184" name="Google Shape;184;p12"/>
          <p:cNvGraphicFramePr/>
          <p:nvPr/>
        </p:nvGraphicFramePr>
        <p:xfrm>
          <a:off x="10937240" y="6217285"/>
          <a:ext cx="1177290" cy="640715"/>
        </p:xfrm>
        <a:graphic>
          <a:graphicData uri="http://schemas.openxmlformats.org/presentationml/2006/ole">
            <mc:AlternateContent>
              <mc:Choice Requires="v">
                <p:oleObj r:id="rId5" imgH="640715" imgW="1177290" progId="Paint.Picture" spid="_x0000_s1">
                  <p:embed/>
                </p:oleObj>
              </mc:Choice>
              <mc:Fallback>
                <p:oleObj r:id="rId6" imgH="640715" imgW="1177290" progId="Paint.Picture">
                  <p:embed/>
                  <p:pic>
                    <p:nvPicPr>
                      <p:cNvPr id="184" name="Google Shape;184;p12"/>
                      <p:cNvPicPr preferRelativeResize="0"/>
                      <p:nvPr/>
                    </p:nvPicPr>
                    <p:blipFill rotWithShape="1">
                      <a:blip r:embed="rId7">
                        <a:alphaModFix/>
                      </a:blip>
                      <a:srcRect b="0" l="0" r="0" t="0"/>
                      <a:stretch/>
                    </p:blipFill>
                    <p:spPr>
                      <a:xfrm>
                        <a:off x="10937240" y="6217285"/>
                        <a:ext cx="1177290" cy="64071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8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Google Shape;189;p13"/>
          <p:cNvSpPr txBox="1"/>
          <p:nvPr>
            <p:ph type="title"/>
          </p:nvPr>
        </p:nvSpPr>
        <p:spPr>
          <a:xfrm>
            <a:off x="1402080" y="172085"/>
            <a:ext cx="10515600" cy="74231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 fontScale="90000"/>
          </a:bodyPr>
          <a:lstStyle/>
          <a:p>
            <a:pPr indent="0" lvl="0" marL="0" rt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B050"/>
              </a:buClr>
              <a:buSzPct val="100000"/>
              <a:buFont typeface="Calibri"/>
              <a:buNone/>
            </a:pPr>
            <a:r>
              <a:rPr b="1" lang="en-IN">
                <a:solidFill>
                  <a:srgbClr val="00B050"/>
                </a:solidFill>
              </a:rPr>
              <a:t>DNA origami</a:t>
            </a:r>
            <a:endParaRPr/>
          </a:p>
        </p:txBody>
      </p:sp>
      <p:pic>
        <p:nvPicPr>
          <p:cNvPr descr="Applied Sciences | Free Full-Text | Generating DNA Origami Nanostructures  through Shape Annealing" id="190" name="Google Shape;190;p13"/>
          <p:cNvPicPr preferRelativeResize="0"/>
          <p:nvPr>
            <p:ph idx="1" type="body"/>
          </p:nvPr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05180" y="1087120"/>
            <a:ext cx="10744835" cy="537781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CMRIT A++ Logo-01" id="191" name="Google Shape;191;p1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32080" y="71755"/>
            <a:ext cx="1419225" cy="94361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5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Google Shape;196;p14"/>
          <p:cNvSpPr txBox="1"/>
          <p:nvPr>
            <p:ph type="title"/>
          </p:nvPr>
        </p:nvSpPr>
        <p:spPr>
          <a:xfrm>
            <a:off x="838200" y="221615"/>
            <a:ext cx="10988675" cy="87757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 fontScale="90000"/>
          </a:bodyPr>
          <a:lstStyle/>
          <a:p>
            <a:pPr indent="0" lvl="0" marL="0" rt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B050"/>
              </a:buClr>
              <a:buSzPct val="100000"/>
              <a:buFont typeface="Calibri"/>
              <a:buNone/>
            </a:pPr>
            <a:r>
              <a:rPr b="1" lang="en-IN" sz="5335">
                <a:solidFill>
                  <a:srgbClr val="00B050"/>
                </a:solidFill>
              </a:rPr>
              <a:t>Continued...</a:t>
            </a:r>
            <a:endParaRPr b="1" sz="5335">
              <a:solidFill>
                <a:srgbClr val="00B050"/>
              </a:solidFill>
            </a:endParaRPr>
          </a:p>
        </p:txBody>
      </p:sp>
      <p:sp>
        <p:nvSpPr>
          <p:cNvPr id="197" name="Google Shape;197;p14"/>
          <p:cNvSpPr txBox="1"/>
          <p:nvPr>
            <p:ph idx="1" type="body"/>
          </p:nvPr>
        </p:nvSpPr>
        <p:spPr>
          <a:xfrm>
            <a:off x="267335" y="1016000"/>
            <a:ext cx="11438890" cy="556831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28600" lvl="0" marL="22860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Noto Sans Symbols"/>
              <a:buChar char="▪"/>
            </a:pP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Designs are observable via several methods, including:</a:t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457200" lvl="0" marL="4572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Noto Sans Symbols"/>
              <a:buAutoNum type="arabicPeriod"/>
            </a:pP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Electron microscopy. </a:t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457200" lvl="0" marL="4572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Noto Sans Symbols"/>
              <a:buAutoNum type="arabicPeriod"/>
            </a:pP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Atomic force microscopy, or fluorescence microscopy when DNA is coupled to fluorescent materials</a:t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17500" lvl="0" marL="4572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Noto Sans Symbols"/>
              <a:buNone/>
            </a:pPr>
            <a:r>
              <a:t/>
            </a:r>
            <a:endParaRPr b="1" i="1" sz="2200">
              <a:solidFill>
                <a:schemeClr val="accent2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28600" lvl="0" marL="2286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200"/>
              <a:buFont typeface="Noto Sans Symbols"/>
              <a:buChar char="▪"/>
            </a:pPr>
            <a:r>
              <a:rPr b="1" i="1" lang="en-IN" sz="2200">
                <a:solidFill>
                  <a:schemeClr val="accent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Bottom-up self-assembly</a:t>
            </a: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 methods are considered as </a:t>
            </a:r>
            <a:r>
              <a:rPr i="1" lang="en-IN" sz="2200">
                <a:latin typeface="Times New Roman"/>
                <a:ea typeface="Times New Roman"/>
                <a:cs typeface="Times New Roman"/>
                <a:sym typeface="Times New Roman"/>
              </a:rPr>
              <a:t>alternatives</a:t>
            </a: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.</a:t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88900" lvl="0" marL="2286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Noto Sans Symbols"/>
              <a:buNone/>
            </a:pPr>
            <a:r>
              <a:t/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28600" lvl="0" marL="2286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Noto Sans Symbols"/>
              <a:buChar char="▪"/>
            </a:pP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It offers </a:t>
            </a:r>
            <a:r>
              <a:rPr i="1" lang="en-IN" sz="2200">
                <a:latin typeface="Times New Roman"/>
                <a:ea typeface="Times New Roman"/>
                <a:cs typeface="Times New Roman"/>
                <a:sym typeface="Times New Roman"/>
              </a:rPr>
              <a:t>cheap, parallel synthesis</a:t>
            </a: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 of nanostructures under relatively mild conditions.</a:t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88900" lvl="0" marL="2286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Noto Sans Symbols"/>
              <a:buNone/>
            </a:pPr>
            <a:r>
              <a:t/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28600" lvl="0" marL="2286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Noto Sans Symbols"/>
              <a:buChar char="▪"/>
            </a:pPr>
            <a:r>
              <a:rPr i="1" lang="en-IN" sz="2200">
                <a:latin typeface="Times New Roman"/>
                <a:ea typeface="Times New Roman"/>
                <a:cs typeface="Times New Roman"/>
                <a:sym typeface="Times New Roman"/>
              </a:rPr>
              <a:t>Software</a:t>
            </a: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 was developed to assist this process using CAD software.</a:t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None/>
            </a:pP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Ex: </a:t>
            </a:r>
            <a:r>
              <a:rPr i="1" lang="en-IN" sz="2200">
                <a:solidFill>
                  <a:schemeClr val="accent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caDNAno</a:t>
            </a: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 is an open source software for creating such structures from DNA. </a:t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None/>
            </a:pPr>
            <a:r>
              <a:t/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28600" lvl="0" marL="2286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Noto Sans Symbols"/>
              <a:buChar char="▪"/>
            </a:pP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The use of software has increased the </a:t>
            </a:r>
            <a:r>
              <a:rPr i="1" lang="en-IN" sz="2200">
                <a:solidFill>
                  <a:schemeClr val="accent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ease</a:t>
            </a: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 of the process &amp; drastically </a:t>
            </a:r>
            <a:r>
              <a:rPr i="1" lang="en-IN" sz="2200">
                <a:solidFill>
                  <a:schemeClr val="accent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reduced</a:t>
            </a: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 the errors made by manual calculations.</a:t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descr="CMRIT A++ Logo-01" id="198" name="Google Shape;198;p1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32080" y="71755"/>
            <a:ext cx="1419225" cy="943610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199" name="Google Shape;199;p14"/>
          <p:cNvGraphicFramePr/>
          <p:nvPr/>
        </p:nvGraphicFramePr>
        <p:xfrm>
          <a:off x="11158220" y="6315075"/>
          <a:ext cx="1033780" cy="542925"/>
        </p:xfrm>
        <a:graphic>
          <a:graphicData uri="http://schemas.openxmlformats.org/presentationml/2006/ole">
            <mc:AlternateContent>
              <mc:Choice Requires="v">
                <p:oleObj r:id="rId5" imgH="542925" imgW="1033780" progId="Paint.Picture" spid="_x0000_s1">
                  <p:embed/>
                </p:oleObj>
              </mc:Choice>
              <mc:Fallback>
                <p:oleObj r:id="rId6" imgH="542925" imgW="1033780" progId="Paint.Picture">
                  <p:embed/>
                  <p:pic>
                    <p:nvPicPr>
                      <p:cNvPr id="199" name="Google Shape;199;p14"/>
                      <p:cNvPicPr preferRelativeResize="0"/>
                      <p:nvPr/>
                    </p:nvPicPr>
                    <p:blipFill rotWithShape="1">
                      <a:blip r:embed="rId7">
                        <a:alphaModFix/>
                      </a:blip>
                      <a:srcRect b="0" l="0" r="0" t="0"/>
                      <a:stretch/>
                    </p:blipFill>
                    <p:spPr>
                      <a:xfrm>
                        <a:off x="11158220" y="6315075"/>
                        <a:ext cx="1033780" cy="5429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3" name="Shape 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Google Shape;204;p15"/>
          <p:cNvSpPr txBox="1"/>
          <p:nvPr>
            <p:ph type="title"/>
          </p:nvPr>
        </p:nvSpPr>
        <p:spPr>
          <a:xfrm>
            <a:off x="838200" y="221615"/>
            <a:ext cx="10988675" cy="87757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 fontScale="90000"/>
          </a:bodyPr>
          <a:lstStyle/>
          <a:p>
            <a:pPr indent="0" lvl="0" marL="0" rt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B050"/>
              </a:buClr>
              <a:buSzPct val="100000"/>
              <a:buFont typeface="Calibri"/>
              <a:buNone/>
            </a:pPr>
            <a:r>
              <a:rPr b="1" lang="en-IN" sz="5335">
                <a:solidFill>
                  <a:srgbClr val="00B050"/>
                </a:solidFill>
              </a:rPr>
              <a:t>Continued...</a:t>
            </a:r>
            <a:endParaRPr b="1" sz="5335">
              <a:solidFill>
                <a:srgbClr val="00B050"/>
              </a:solidFill>
            </a:endParaRPr>
          </a:p>
        </p:txBody>
      </p:sp>
      <p:sp>
        <p:nvSpPr>
          <p:cNvPr id="205" name="Google Shape;205;p15"/>
          <p:cNvSpPr txBox="1"/>
          <p:nvPr>
            <p:ph idx="1" type="body"/>
          </p:nvPr>
        </p:nvSpPr>
        <p:spPr>
          <a:xfrm>
            <a:off x="344805" y="924560"/>
            <a:ext cx="11702415" cy="52527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None/>
            </a:pPr>
            <a:r>
              <a:rPr b="1" lang="en-IN" sz="2400">
                <a:solidFill>
                  <a:schemeClr val="accent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Applications: </a:t>
            </a:r>
            <a:endParaRPr b="1" sz="2400">
              <a:solidFill>
                <a:schemeClr val="accent2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t/>
            </a:r>
            <a:endParaRPr b="1" sz="2400">
              <a:solidFill>
                <a:schemeClr val="accent2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28600" lvl="0" marL="2286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Noto Sans Symbols"/>
              <a:buChar char="⮚"/>
            </a:pP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Many potential applications, include:</a:t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28600" lvl="0" marL="2286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Noto Sans Symbols"/>
              <a:buChar char="▪"/>
            </a:pP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enzyme immobilization. </a:t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28600" lvl="0" marL="2286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Noto Sans Symbols"/>
              <a:buChar char="▪"/>
            </a:pP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drug delivery systems and </a:t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28600" lvl="0" marL="2286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Noto Sans Symbols"/>
              <a:buChar char="▪"/>
            </a:pP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nanotechnological self-assembly of materials. </a:t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88900" lvl="0" marL="2286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Noto Sans Symbols"/>
              <a:buNone/>
            </a:pPr>
            <a:r>
              <a:t/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28600" lvl="0" marL="2286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Noto Sans Symbols"/>
              <a:buChar char="⮚"/>
            </a:pP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DNA is not the natural choice for building active structures for nanorobotic applications, due to its </a:t>
            </a:r>
            <a:r>
              <a:rPr i="1" lang="en-IN" sz="2200">
                <a:solidFill>
                  <a:schemeClr val="accent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lack </a:t>
            </a:r>
            <a:r>
              <a:rPr i="1" lang="en-IN" sz="2200">
                <a:latin typeface="Times New Roman"/>
                <a:ea typeface="Times New Roman"/>
                <a:cs typeface="Times New Roman"/>
                <a:sym typeface="Times New Roman"/>
              </a:rPr>
              <a:t>of structural</a:t>
            </a: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 and </a:t>
            </a:r>
            <a:r>
              <a:rPr i="1" lang="en-IN" sz="2200">
                <a:latin typeface="Times New Roman"/>
                <a:ea typeface="Times New Roman"/>
                <a:cs typeface="Times New Roman"/>
                <a:sym typeface="Times New Roman"/>
              </a:rPr>
              <a:t>catalytic versatility</a:t>
            </a:r>
            <a:endParaRPr i="1"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88900" lvl="0" marL="2286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Noto Sans Symbols"/>
              <a:buNone/>
            </a:pPr>
            <a:r>
              <a:t/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28600" lvl="0" marL="2286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Noto Sans Symbols"/>
              <a:buChar char="⮚"/>
            </a:pP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Several papers suggest the possibility of molecular walkers on origami and switches for algorithmic computing. </a:t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88900" lvl="0" marL="2286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Noto Sans Symbols"/>
              <a:buNone/>
            </a:pPr>
            <a:r>
              <a:t/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88900" lvl="0" marL="2286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Noto Sans Symbols"/>
              <a:buNone/>
            </a:pPr>
            <a:r>
              <a:t/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descr="CMRIT A++ Logo-01" id="206" name="Google Shape;206;p1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32080" y="71755"/>
            <a:ext cx="1419225" cy="943610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207" name="Google Shape;207;p15"/>
          <p:cNvGraphicFramePr/>
          <p:nvPr/>
        </p:nvGraphicFramePr>
        <p:xfrm>
          <a:off x="11014710" y="6176645"/>
          <a:ext cx="1177290" cy="681355"/>
        </p:xfrm>
        <a:graphic>
          <a:graphicData uri="http://schemas.openxmlformats.org/presentationml/2006/ole">
            <mc:AlternateContent>
              <mc:Choice Requires="v">
                <p:oleObj r:id="rId5" imgH="681355" imgW="1177290" progId="Paint.Picture" spid="_x0000_s1">
                  <p:embed/>
                </p:oleObj>
              </mc:Choice>
              <mc:Fallback>
                <p:oleObj r:id="rId6" imgH="681355" imgW="1177290" progId="Paint.Picture">
                  <p:embed/>
                  <p:pic>
                    <p:nvPicPr>
                      <p:cNvPr id="207" name="Google Shape;207;p15"/>
                      <p:cNvPicPr preferRelativeResize="0"/>
                      <p:nvPr/>
                    </p:nvPicPr>
                    <p:blipFill rotWithShape="1">
                      <a:blip r:embed="rId7">
                        <a:alphaModFix/>
                      </a:blip>
                      <a:srcRect b="0" l="0" r="0" t="0"/>
                      <a:stretch/>
                    </p:blipFill>
                    <p:spPr>
                      <a:xfrm>
                        <a:off x="11014710" y="6176645"/>
                        <a:ext cx="1177290" cy="68135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1" name="Shape 2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" name="Google Shape;212;p16"/>
          <p:cNvSpPr txBox="1"/>
          <p:nvPr>
            <p:ph type="title"/>
          </p:nvPr>
        </p:nvSpPr>
        <p:spPr>
          <a:xfrm>
            <a:off x="838200" y="221615"/>
            <a:ext cx="10988675" cy="87757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 fontScale="90000"/>
          </a:bodyPr>
          <a:lstStyle/>
          <a:p>
            <a:pPr indent="0" lvl="0" marL="0" rt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B050"/>
              </a:buClr>
              <a:buSzPct val="100000"/>
              <a:buFont typeface="Calibri"/>
              <a:buNone/>
            </a:pPr>
            <a:r>
              <a:rPr b="1" lang="en-IN" sz="5335">
                <a:solidFill>
                  <a:srgbClr val="00B050"/>
                </a:solidFill>
              </a:rPr>
              <a:t>Continued...</a:t>
            </a:r>
            <a:endParaRPr b="1" sz="5335">
              <a:solidFill>
                <a:srgbClr val="00B050"/>
              </a:solidFill>
            </a:endParaRPr>
          </a:p>
        </p:txBody>
      </p:sp>
      <p:sp>
        <p:nvSpPr>
          <p:cNvPr id="213" name="Google Shape;213;p16"/>
          <p:cNvSpPr txBox="1"/>
          <p:nvPr>
            <p:ph idx="1" type="body"/>
          </p:nvPr>
        </p:nvSpPr>
        <p:spPr>
          <a:xfrm>
            <a:off x="267335" y="924560"/>
            <a:ext cx="11735435" cy="572579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28600" lvl="0" marL="22860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Noto Sans Symbols"/>
              <a:buChar char="⮚"/>
            </a:pP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Following is application conducted in laboratories with clinical potential.</a:t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88900" lvl="0" marL="2286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Noto Sans Symbols"/>
              <a:buNone/>
            </a:pPr>
            <a:r>
              <a:t/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28600" lvl="0" marL="2286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Noto Sans Symbols"/>
              <a:buChar char="▪"/>
            </a:pP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Long strands of </a:t>
            </a:r>
            <a:r>
              <a:rPr i="1" lang="en-IN" sz="2200">
                <a:latin typeface="Times New Roman"/>
                <a:ea typeface="Times New Roman"/>
                <a:cs typeface="Times New Roman"/>
                <a:sym typeface="Times New Roman"/>
              </a:rPr>
              <a:t>DNA</a:t>
            </a: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 are </a:t>
            </a:r>
            <a:r>
              <a:rPr i="1" lang="en-IN" sz="2200">
                <a:latin typeface="Times New Roman"/>
                <a:ea typeface="Times New Roman"/>
                <a:cs typeface="Times New Roman"/>
                <a:sym typeface="Times New Roman"/>
              </a:rPr>
              <a:t>folded</a:t>
            </a: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 into a complex </a:t>
            </a:r>
            <a:r>
              <a:rPr i="1" lang="en-IN" sz="2200">
                <a:latin typeface="Times New Roman"/>
                <a:ea typeface="Times New Roman"/>
                <a:cs typeface="Times New Roman"/>
                <a:sym typeface="Times New Roman"/>
              </a:rPr>
              <a:t>scaffold</a:t>
            </a: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 of </a:t>
            </a:r>
            <a:r>
              <a:rPr i="1" lang="en-IN" sz="2200">
                <a:latin typeface="Times New Roman"/>
                <a:ea typeface="Times New Roman"/>
                <a:cs typeface="Times New Roman"/>
                <a:sym typeface="Times New Roman"/>
              </a:rPr>
              <a:t>staple</a:t>
            </a: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 strands having </a:t>
            </a:r>
            <a:r>
              <a:rPr lang="en-IN" sz="2200">
                <a:solidFill>
                  <a:schemeClr val="accent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200–300 </a:t>
            </a: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nucleotides.</a:t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88900" lvl="0" marL="2286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Noto Sans Symbols"/>
              <a:buNone/>
            </a:pPr>
            <a:r>
              <a:t/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28600" lvl="0" marL="2286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Noto Sans Symbols"/>
              <a:buChar char="▪"/>
            </a:pP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This lead to formation of a complex structure with nanoscale dimensions. </a:t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88900" lvl="0" marL="2286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Noto Sans Symbols"/>
              <a:buNone/>
            </a:pPr>
            <a:r>
              <a:t/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28600" lvl="0" marL="2286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Noto Sans Symbols"/>
              <a:buChar char="▪"/>
            </a:pP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These are in their preliminary developmental stages.</a:t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88900" lvl="0" marL="2286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Noto Sans Symbols"/>
              <a:buNone/>
            </a:pPr>
            <a:r>
              <a:t/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28600" lvl="0" marL="2286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Noto Sans Symbols"/>
              <a:buChar char="▪"/>
            </a:pP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Theoretically, DNA origami has potential to contribute in </a:t>
            </a:r>
            <a:r>
              <a:rPr i="1" lang="en-IN" sz="2200">
                <a:solidFill>
                  <a:schemeClr val="accent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diagnosis </a:t>
            </a: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and </a:t>
            </a:r>
            <a:r>
              <a:rPr i="1" lang="en-IN" sz="2200">
                <a:solidFill>
                  <a:schemeClr val="accent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drug delivery</a:t>
            </a:r>
            <a:r>
              <a:rPr lang="en-IN" sz="2200">
                <a:solidFill>
                  <a:schemeClr val="accent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areas. </a:t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88900" lvl="0" marL="2286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Noto Sans Symbols"/>
              <a:buNone/>
            </a:pPr>
            <a:r>
              <a:t/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28600" lvl="0" marL="2286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Noto Sans Symbols"/>
              <a:buChar char="▪"/>
            </a:pPr>
            <a:r>
              <a:rPr i="1" lang="en-IN" sz="2200">
                <a:solidFill>
                  <a:schemeClr val="accent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Cancer therapy</a:t>
            </a: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 and</a:t>
            </a:r>
            <a:r>
              <a:rPr i="1" lang="en-IN" sz="2200"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i="1" lang="en-IN" sz="2200">
                <a:solidFill>
                  <a:schemeClr val="accent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diagnosis </a:t>
            </a: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is one such potential domain where DNA origami showed significant anticancer efficacy.</a:t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descr="CMRIT A++ Logo-01" id="214" name="Google Shape;214;p1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32080" y="71755"/>
            <a:ext cx="1419225" cy="943610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215" name="Google Shape;215;p16"/>
          <p:cNvGraphicFramePr/>
          <p:nvPr/>
        </p:nvGraphicFramePr>
        <p:xfrm>
          <a:off x="10915650" y="5951220"/>
          <a:ext cx="1177290" cy="784860"/>
        </p:xfrm>
        <a:graphic>
          <a:graphicData uri="http://schemas.openxmlformats.org/presentationml/2006/ole">
            <mc:AlternateContent>
              <mc:Choice Requires="v">
                <p:oleObj r:id="rId5" imgH="784860" imgW="1177290" progId="Paint.Picture" spid="_x0000_s1">
                  <p:embed/>
                </p:oleObj>
              </mc:Choice>
              <mc:Fallback>
                <p:oleObj r:id="rId6" imgH="784860" imgW="1177290" progId="Paint.Picture">
                  <p:embed/>
                  <p:pic>
                    <p:nvPicPr>
                      <p:cNvPr id="215" name="Google Shape;215;p16"/>
                      <p:cNvPicPr preferRelativeResize="0"/>
                      <p:nvPr/>
                    </p:nvPicPr>
                    <p:blipFill rotWithShape="1">
                      <a:blip r:embed="rId7">
                        <a:alphaModFix/>
                      </a:blip>
                      <a:srcRect b="0" l="0" r="0" t="0"/>
                      <a:stretch/>
                    </p:blipFill>
                    <p:spPr>
                      <a:xfrm>
                        <a:off x="10915650" y="5951220"/>
                        <a:ext cx="1177290" cy="78486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9" name="Shape 2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Google Shape;220;p17"/>
          <p:cNvSpPr txBox="1"/>
          <p:nvPr>
            <p:ph type="title"/>
          </p:nvPr>
        </p:nvSpPr>
        <p:spPr>
          <a:xfrm>
            <a:off x="838200" y="221615"/>
            <a:ext cx="10988675" cy="87757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 fontScale="90000"/>
          </a:bodyPr>
          <a:lstStyle/>
          <a:p>
            <a:pPr indent="0" lvl="0" marL="0" rt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B050"/>
              </a:buClr>
              <a:buSzPct val="100000"/>
              <a:buFont typeface="Calibri"/>
              <a:buNone/>
            </a:pPr>
            <a:r>
              <a:rPr b="1" lang="en-IN" sz="5335">
                <a:solidFill>
                  <a:srgbClr val="00B050"/>
                </a:solidFill>
              </a:rPr>
              <a:t>BioComputing</a:t>
            </a:r>
            <a:endParaRPr b="1" sz="5335">
              <a:solidFill>
                <a:srgbClr val="00B050"/>
              </a:solidFill>
            </a:endParaRPr>
          </a:p>
        </p:txBody>
      </p:sp>
      <p:sp>
        <p:nvSpPr>
          <p:cNvPr id="221" name="Google Shape;221;p17"/>
          <p:cNvSpPr txBox="1"/>
          <p:nvPr>
            <p:ph idx="1" type="body"/>
          </p:nvPr>
        </p:nvSpPr>
        <p:spPr>
          <a:xfrm>
            <a:off x="431800" y="1242695"/>
            <a:ext cx="11318240" cy="493458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28600" lvl="0" marL="22860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Noto Sans Symbols"/>
              <a:buChar char="⮚"/>
            </a:pP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A </a:t>
            </a:r>
            <a:r>
              <a:rPr lang="en-IN" sz="2200">
                <a:solidFill>
                  <a:schemeClr val="accent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computer</a:t>
            </a: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 that uses </a:t>
            </a:r>
            <a:r>
              <a:rPr lang="en-IN" sz="2200">
                <a:solidFill>
                  <a:schemeClr val="accent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components </a:t>
            </a: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of biological origin (like molecules of DNA) instead of electrical components. </a:t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88900" lvl="0" marL="2286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Noto Sans Symbols"/>
              <a:buNone/>
            </a:pPr>
            <a:r>
              <a:t/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28600" lvl="0" marL="2286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Noto Sans Symbols"/>
              <a:buChar char="⮚"/>
            </a:pP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To understand &amp; </a:t>
            </a:r>
            <a:r>
              <a:rPr lang="en-IN" sz="2200">
                <a:solidFill>
                  <a:schemeClr val="accent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model</a:t>
            </a: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, healthy or sick human body, researchers and doctors are utilizing more &amp; more tools and techniques. </a:t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88900" lvl="0" marL="2286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Noto Sans Symbols"/>
              <a:buNone/>
            </a:pPr>
            <a:r>
              <a:t/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28600" lvl="0" marL="2286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Noto Sans Symbols"/>
              <a:buChar char="⮚"/>
            </a:pP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This trend is pushing for a new field called </a:t>
            </a:r>
            <a:r>
              <a:rPr b="1" i="1" lang="en-IN" sz="2200">
                <a:solidFill>
                  <a:schemeClr val="accent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Biomedical Computing </a:t>
            </a: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which is a frontier among:</a:t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28600" lvl="0" marL="2286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Noto Sans Symbols"/>
              <a:buChar char="▪"/>
            </a:pP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 signal processing, </a:t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28600" lvl="0" marL="2286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Noto Sans Symbols"/>
              <a:buChar char="▪"/>
            </a:pP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pattern recognition, </a:t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28600" lvl="0" marL="2286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Noto Sans Symbols"/>
              <a:buChar char="▪"/>
            </a:pP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optimization, </a:t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28600" lvl="0" marL="2286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Noto Sans Symbols"/>
              <a:buChar char="▪"/>
            </a:pP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nonlinear dynamics, </a:t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28600" lvl="0" marL="2286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Noto Sans Symbols"/>
              <a:buChar char="▪"/>
            </a:pP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computer science and biology, </a:t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28600" lvl="0" marL="2286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Noto Sans Symbols"/>
              <a:buChar char="▪"/>
            </a:pP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chemistry and medicine.</a:t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descr="CMRIT A++ Logo-01" id="222" name="Google Shape;222;p1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32080" y="71755"/>
            <a:ext cx="1419225" cy="943610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223" name="Google Shape;223;p17"/>
          <p:cNvGraphicFramePr/>
          <p:nvPr/>
        </p:nvGraphicFramePr>
        <p:xfrm>
          <a:off x="11014710" y="6073140"/>
          <a:ext cx="1177290" cy="784860"/>
        </p:xfrm>
        <a:graphic>
          <a:graphicData uri="http://schemas.openxmlformats.org/presentationml/2006/ole">
            <mc:AlternateContent>
              <mc:Choice Requires="v">
                <p:oleObj r:id="rId5" imgH="784860" imgW="1177290" progId="Paint.Picture" spid="_x0000_s1">
                  <p:embed/>
                </p:oleObj>
              </mc:Choice>
              <mc:Fallback>
                <p:oleObj r:id="rId6" imgH="784860" imgW="1177290" progId="Paint.Picture">
                  <p:embed/>
                  <p:pic>
                    <p:nvPicPr>
                      <p:cNvPr id="223" name="Google Shape;223;p17"/>
                      <p:cNvPicPr preferRelativeResize="0"/>
                      <p:nvPr/>
                    </p:nvPicPr>
                    <p:blipFill rotWithShape="1">
                      <a:blip r:embed="rId7">
                        <a:alphaModFix/>
                      </a:blip>
                      <a:srcRect b="0" l="0" r="0" t="0"/>
                      <a:stretch/>
                    </p:blipFill>
                    <p:spPr>
                      <a:xfrm>
                        <a:off x="11014710" y="6073140"/>
                        <a:ext cx="1177290" cy="78486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7" name="Shape 2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" name="Google Shape;228;p18"/>
          <p:cNvSpPr txBox="1"/>
          <p:nvPr>
            <p:ph type="title"/>
          </p:nvPr>
        </p:nvSpPr>
        <p:spPr>
          <a:xfrm>
            <a:off x="838200" y="221615"/>
            <a:ext cx="10988675" cy="87757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 fontScale="90000"/>
          </a:bodyPr>
          <a:lstStyle/>
          <a:p>
            <a:pPr indent="0" lvl="0" marL="0" rt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B050"/>
              </a:buClr>
              <a:buSzPct val="100000"/>
              <a:buFont typeface="Calibri"/>
              <a:buNone/>
            </a:pPr>
            <a:r>
              <a:rPr b="1" lang="en-IN" sz="5335">
                <a:solidFill>
                  <a:srgbClr val="00B050"/>
                </a:solidFill>
              </a:rPr>
              <a:t>Continued...</a:t>
            </a:r>
            <a:endParaRPr b="1" sz="5335">
              <a:solidFill>
                <a:srgbClr val="00B050"/>
              </a:solidFill>
            </a:endParaRPr>
          </a:p>
        </p:txBody>
      </p:sp>
      <p:sp>
        <p:nvSpPr>
          <p:cNvPr id="229" name="Google Shape;229;p18"/>
          <p:cNvSpPr txBox="1"/>
          <p:nvPr>
            <p:ph idx="1" type="body"/>
          </p:nvPr>
        </p:nvSpPr>
        <p:spPr>
          <a:xfrm>
            <a:off x="6177280" y="1242695"/>
            <a:ext cx="5836920" cy="493458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28600" lvl="0" marL="22860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Noto Sans Symbols"/>
              <a:buChar char="⮚"/>
            </a:pP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Computing process use </a:t>
            </a:r>
            <a:r>
              <a:rPr lang="en-IN" sz="2200">
                <a:solidFill>
                  <a:schemeClr val="accent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synthesized</a:t>
            </a: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 biological components to store and manipulate data. </a:t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88900" lvl="0" marL="228600" rtl="0" algn="just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Noto Sans Symbols"/>
              <a:buNone/>
            </a:pPr>
            <a:r>
              <a:t/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28600" lvl="0" marL="228600" rtl="0" algn="just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Noto Sans Symbols"/>
              <a:buChar char="⮚"/>
            </a:pP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The result is small, faster computing processes that operates with great accuracy. </a:t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88900" lvl="0" marL="228600" rtl="0" algn="just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Noto Sans Symbols"/>
              <a:buNone/>
            </a:pPr>
            <a:r>
              <a:t/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28600" lvl="0" marL="228600" rtl="0" algn="just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Noto Sans Symbols"/>
              <a:buChar char="⮚"/>
            </a:pP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The main</a:t>
            </a:r>
            <a:r>
              <a:rPr b="1" i="1" lang="en-IN" sz="2200">
                <a:latin typeface="Times New Roman"/>
                <a:ea typeface="Times New Roman"/>
                <a:cs typeface="Times New Roman"/>
                <a:sym typeface="Times New Roman"/>
              </a:rPr>
              <a:t> application </a:t>
            </a: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is in disease prediction and disease diagnosis.</a:t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descr="CMRIT A++ Logo-01" id="230" name="Google Shape;230;p18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32080" y="71755"/>
            <a:ext cx="1419225" cy="943610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231" name="Google Shape;231;p18"/>
          <p:cNvGraphicFramePr/>
          <p:nvPr/>
        </p:nvGraphicFramePr>
        <p:xfrm>
          <a:off x="11014710" y="6073140"/>
          <a:ext cx="1177290" cy="784860"/>
        </p:xfrm>
        <a:graphic>
          <a:graphicData uri="http://schemas.openxmlformats.org/presentationml/2006/ole">
            <mc:AlternateContent>
              <mc:Choice Requires="v">
                <p:oleObj r:id="rId5" imgH="784860" imgW="1177290" progId="Paint.Picture" spid="_x0000_s1">
                  <p:embed/>
                </p:oleObj>
              </mc:Choice>
              <mc:Fallback>
                <p:oleObj r:id="rId6" imgH="784860" imgW="1177290" progId="Paint.Picture">
                  <p:embed/>
                  <p:pic>
                    <p:nvPicPr>
                      <p:cNvPr id="231" name="Google Shape;231;p18"/>
                      <p:cNvPicPr preferRelativeResize="0"/>
                      <p:nvPr/>
                    </p:nvPicPr>
                    <p:blipFill rotWithShape="1">
                      <a:blip r:embed="rId7">
                        <a:alphaModFix/>
                      </a:blip>
                      <a:srcRect b="0" l="0" r="0" t="0"/>
                      <a:stretch/>
                    </p:blipFill>
                    <p:spPr>
                      <a:xfrm>
                        <a:off x="11014710" y="6073140"/>
                        <a:ext cx="1177290" cy="78486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pic>
        <p:nvPicPr>
          <p:cNvPr descr="THE APPLICATIONS OF BIOCOMPUTING: THE FUTURE OF DISEASE DIAGNOSIS AND  TREATMENT? – Hall High Scientific Journal" id="232" name="Google Shape;232;p18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132080" y="1424940"/>
            <a:ext cx="5964555" cy="53022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6" name="Shape 2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" name="Google Shape;237;p19"/>
          <p:cNvSpPr txBox="1"/>
          <p:nvPr>
            <p:ph type="title"/>
          </p:nvPr>
        </p:nvSpPr>
        <p:spPr>
          <a:xfrm>
            <a:off x="838200" y="221615"/>
            <a:ext cx="10988675" cy="87757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 fontScale="90000"/>
          </a:bodyPr>
          <a:lstStyle/>
          <a:p>
            <a:pPr indent="0" lvl="0" marL="0" rt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B050"/>
              </a:buClr>
              <a:buSzPct val="100000"/>
              <a:buFont typeface="Calibri"/>
              <a:buNone/>
            </a:pPr>
            <a:r>
              <a:rPr b="1" lang="en-IN" sz="5335">
                <a:solidFill>
                  <a:srgbClr val="00B050"/>
                </a:solidFill>
              </a:rPr>
              <a:t>Bioimaging and Artificial Intelligence for disease diagnosis</a:t>
            </a:r>
            <a:endParaRPr b="1" sz="5335">
              <a:solidFill>
                <a:srgbClr val="00B050"/>
              </a:solidFill>
            </a:endParaRPr>
          </a:p>
        </p:txBody>
      </p:sp>
      <p:sp>
        <p:nvSpPr>
          <p:cNvPr id="238" name="Google Shape;238;p19"/>
          <p:cNvSpPr txBox="1"/>
          <p:nvPr>
            <p:ph idx="1" type="body"/>
          </p:nvPr>
        </p:nvSpPr>
        <p:spPr>
          <a:xfrm>
            <a:off x="211455" y="1286510"/>
            <a:ext cx="11746865" cy="5067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28600" lvl="0" marL="22860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Noto Sans Symbols"/>
              <a:buChar char="⮚"/>
            </a:pP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Bioimaging is a </a:t>
            </a:r>
            <a:r>
              <a:rPr b="1" i="1" lang="en-IN" sz="2200">
                <a:solidFill>
                  <a:schemeClr val="accent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noninvasive process </a:t>
            </a: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of </a:t>
            </a:r>
            <a:r>
              <a:rPr b="1" i="1" lang="en-IN" sz="2200">
                <a:latin typeface="Times New Roman"/>
                <a:ea typeface="Times New Roman"/>
                <a:cs typeface="Times New Roman"/>
                <a:sym typeface="Times New Roman"/>
              </a:rPr>
              <a:t>visualizing</a:t>
            </a: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b="1" i="1" lang="en-IN" sz="2200">
                <a:latin typeface="Times New Roman"/>
                <a:ea typeface="Times New Roman"/>
                <a:cs typeface="Times New Roman"/>
                <a:sym typeface="Times New Roman"/>
              </a:rPr>
              <a:t>biological activity</a:t>
            </a: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 in a specific period. </a:t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88900" lvl="0" marL="2286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Noto Sans Symbols"/>
              <a:buNone/>
            </a:pPr>
            <a:r>
              <a:t/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28600" lvl="0" marL="2286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Noto Sans Symbols"/>
              <a:buChar char="⮚"/>
            </a:pP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It does not inhibit the various life processes such as movement, respiration, etc.,</a:t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88900" lvl="0" marL="2286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Noto Sans Symbols"/>
              <a:buNone/>
            </a:pPr>
            <a:r>
              <a:t/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28600" lvl="0" marL="2286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Noto Sans Symbols"/>
              <a:buChar char="⮚"/>
            </a:pP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It helps:</a:t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28600" lvl="0" marL="2286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Noto Sans Symbols"/>
              <a:buChar char="▪"/>
            </a:pP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To report the 3D structure of specimens apart from inferencing physically. </a:t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28600" lvl="0" marL="2286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Noto Sans Symbols"/>
              <a:buChar char="▪"/>
            </a:pP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In connecting the observation of subcellular structures and all the tissues in multicellular organisms.</a:t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28600" lvl="0" marL="2286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Noto Sans Symbols"/>
              <a:buChar char="▪"/>
            </a:pP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Scientists to analyze molecules, cells and tissues.</a:t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88900" lvl="0" marL="2286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Noto Sans Symbols"/>
              <a:buNone/>
            </a:pPr>
            <a:r>
              <a:t/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28600" lvl="0" marL="2286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Noto Sans Symbols"/>
              <a:buChar char="⮚"/>
            </a:pP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Bioimaging spans:</a:t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28600" lvl="0" marL="2286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Noto Sans Symbols"/>
              <a:buChar char="▪"/>
            </a:pP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Observation of subcellular structures and </a:t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28600" lvl="0" marL="2286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Noto Sans Symbols"/>
              <a:buChar char="▪"/>
            </a:pP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Entire cells over tissues up to entire multicellular organisms. </a:t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descr="CMRIT A++ Logo-01" id="239" name="Google Shape;239;p19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32080" y="71755"/>
            <a:ext cx="1419225" cy="943610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240" name="Google Shape;240;p19"/>
          <p:cNvGraphicFramePr/>
          <p:nvPr/>
        </p:nvGraphicFramePr>
        <p:xfrm>
          <a:off x="11014710" y="6073140"/>
          <a:ext cx="1177290" cy="784860"/>
        </p:xfrm>
        <a:graphic>
          <a:graphicData uri="http://schemas.openxmlformats.org/presentationml/2006/ole">
            <mc:AlternateContent>
              <mc:Choice Requires="v">
                <p:oleObj r:id="rId5" imgH="784860" imgW="1177290" progId="Paint.Picture" spid="_x0000_s1">
                  <p:embed/>
                </p:oleObj>
              </mc:Choice>
              <mc:Fallback>
                <p:oleObj r:id="rId6" imgH="784860" imgW="1177290" progId="Paint.Picture">
                  <p:embed/>
                  <p:pic>
                    <p:nvPicPr>
                      <p:cNvPr id="240" name="Google Shape;240;p19"/>
                      <p:cNvPicPr preferRelativeResize="0"/>
                      <p:nvPr/>
                    </p:nvPicPr>
                    <p:blipFill rotWithShape="1">
                      <a:blip r:embed="rId7">
                        <a:alphaModFix/>
                      </a:blip>
                      <a:srcRect b="0" l="0" r="0" t="0"/>
                      <a:stretch/>
                    </p:blipFill>
                    <p:spPr>
                      <a:xfrm>
                        <a:off x="11014710" y="6073140"/>
                        <a:ext cx="1177290" cy="78486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0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2"/>
          <p:cNvSpPr txBox="1"/>
          <p:nvPr>
            <p:ph type="title"/>
          </p:nvPr>
        </p:nvSpPr>
        <p:spPr>
          <a:xfrm>
            <a:off x="970280" y="74295"/>
            <a:ext cx="10515600" cy="94107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B050"/>
              </a:buClr>
              <a:buSzPts val="4800"/>
              <a:buFont typeface="Calibri"/>
              <a:buNone/>
            </a:pPr>
            <a:r>
              <a:rPr b="1" lang="en-IN" sz="4800">
                <a:solidFill>
                  <a:srgbClr val="00B050"/>
                </a:solidFill>
              </a:rPr>
              <a:t>OVERVIEW</a:t>
            </a:r>
            <a:endParaRPr b="1" sz="4800">
              <a:solidFill>
                <a:srgbClr val="00B050"/>
              </a:solidFill>
            </a:endParaRPr>
          </a:p>
        </p:txBody>
      </p:sp>
      <p:sp>
        <p:nvSpPr>
          <p:cNvPr id="102" name="Google Shape;102;p2"/>
          <p:cNvSpPr txBox="1"/>
          <p:nvPr>
            <p:ph idx="1" type="body"/>
          </p:nvPr>
        </p:nvSpPr>
        <p:spPr>
          <a:xfrm>
            <a:off x="519430" y="1014730"/>
            <a:ext cx="11374755" cy="5613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 fontScale="90000" lnSpcReduction="20000"/>
          </a:bodyPr>
          <a:lstStyle/>
          <a:p>
            <a:pPr indent="-228600" lvl="0" marL="22860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Noto Sans Symbols"/>
              <a:buChar char="✔"/>
            </a:pPr>
            <a:r>
              <a:rPr lang="en-IN" sz="24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Muscular and Skeletal Systems as scaffolds, scaffolds and tissue engineering</a:t>
            </a:r>
            <a:endParaRPr sz="24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91440" lvl="0" marL="2286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Noto Sans Symbols"/>
              <a:buNone/>
            </a:pPr>
            <a:r>
              <a:t/>
            </a:r>
            <a:endParaRPr sz="24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28600" lvl="0" marL="2286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Noto Sans Symbols"/>
              <a:buChar char="✔"/>
            </a:pPr>
            <a:r>
              <a:rPr lang="en-IN" sz="24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Bioprinting techniques and materials</a:t>
            </a:r>
            <a:endParaRPr sz="24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91440" lvl="0" marL="2286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Noto Sans Symbols"/>
              <a:buNone/>
            </a:pPr>
            <a:r>
              <a:t/>
            </a:r>
            <a:endParaRPr sz="24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28600" lvl="0" marL="2286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Noto Sans Symbols"/>
              <a:buChar char="✔"/>
            </a:pPr>
            <a:r>
              <a:rPr lang="en-IN" sz="24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Electrical tongue and electrical nose in food science</a:t>
            </a:r>
            <a:endParaRPr sz="24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91440" lvl="0" marL="2286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Noto Sans Symbols"/>
              <a:buNone/>
            </a:pPr>
            <a:r>
              <a:t/>
            </a:r>
            <a:endParaRPr sz="24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28600" lvl="0" marL="2286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Noto Sans Symbols"/>
              <a:buChar char="✔"/>
            </a:pPr>
            <a:r>
              <a:rPr lang="en-IN" sz="24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DNA origami and Biocomputing</a:t>
            </a:r>
            <a:endParaRPr sz="24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91440" lvl="0" marL="2286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Noto Sans Symbols"/>
              <a:buNone/>
            </a:pPr>
            <a:r>
              <a:t/>
            </a:r>
            <a:endParaRPr sz="24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28600" lvl="0" marL="2286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Noto Sans Symbols"/>
              <a:buChar char="✔"/>
            </a:pPr>
            <a:r>
              <a:rPr lang="en-IN" sz="24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Bioimaging and Artificial Intelligence for disease diagnosis</a:t>
            </a:r>
            <a:endParaRPr sz="24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91440" lvl="0" marL="2286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Noto Sans Symbols"/>
              <a:buNone/>
            </a:pPr>
            <a:r>
              <a:t/>
            </a:r>
            <a:endParaRPr sz="24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28600" lvl="0" marL="2286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Noto Sans Symbols"/>
              <a:buChar char="✔"/>
            </a:pPr>
            <a:r>
              <a:rPr lang="en-IN" sz="24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Bioconcrete</a:t>
            </a:r>
            <a:endParaRPr sz="24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91440" lvl="0" marL="2286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Noto Sans Symbols"/>
              <a:buNone/>
            </a:pPr>
            <a:r>
              <a:t/>
            </a:r>
            <a:endParaRPr sz="24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28600" lvl="0" marL="2286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Noto Sans Symbols"/>
              <a:buChar char="✔"/>
            </a:pPr>
            <a:r>
              <a:rPr lang="en-IN" sz="24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Bioremediation </a:t>
            </a:r>
            <a:endParaRPr sz="24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91440" lvl="0" marL="2286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Noto Sans Symbols"/>
              <a:buNone/>
            </a:pPr>
            <a:r>
              <a:t/>
            </a:r>
            <a:endParaRPr sz="24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28600" lvl="0" marL="2286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Noto Sans Symbols"/>
              <a:buChar char="✔"/>
            </a:pPr>
            <a:r>
              <a:rPr lang="en-IN" sz="24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Biomining</a:t>
            </a:r>
            <a:endParaRPr sz="24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descr="CMRIT A++ Logo-01" id="103" name="Google Shape;103;p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32080" y="71755"/>
            <a:ext cx="1419225" cy="943610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104" name="Google Shape;104;p2"/>
          <p:cNvGraphicFramePr/>
          <p:nvPr/>
        </p:nvGraphicFramePr>
        <p:xfrm>
          <a:off x="11014710" y="6073140"/>
          <a:ext cx="1177290" cy="784860"/>
        </p:xfrm>
        <a:graphic>
          <a:graphicData uri="http://schemas.openxmlformats.org/presentationml/2006/ole">
            <mc:AlternateContent>
              <mc:Choice Requires="v">
                <p:oleObj r:id="rId5" imgH="784860" imgW="1177290" progId="Paint.Picture" spid="_x0000_s1">
                  <p:embed/>
                </p:oleObj>
              </mc:Choice>
              <mc:Fallback>
                <p:oleObj r:id="rId6" imgH="784860" imgW="1177290" progId="Paint.Picture">
                  <p:embed/>
                  <p:pic>
                    <p:nvPicPr>
                      <p:cNvPr id="104" name="Google Shape;104;p2"/>
                      <p:cNvPicPr preferRelativeResize="0"/>
                      <p:nvPr/>
                    </p:nvPicPr>
                    <p:blipFill rotWithShape="1">
                      <a:blip r:embed="rId7">
                        <a:alphaModFix/>
                      </a:blip>
                      <a:srcRect b="0" l="0" r="0" t="0"/>
                      <a:stretch/>
                    </p:blipFill>
                    <p:spPr>
                      <a:xfrm>
                        <a:off x="11014710" y="6073140"/>
                        <a:ext cx="1177290" cy="78486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4" name="Shape 2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" name="Google Shape;245;p20"/>
          <p:cNvSpPr txBox="1"/>
          <p:nvPr>
            <p:ph type="title"/>
          </p:nvPr>
        </p:nvSpPr>
        <p:spPr>
          <a:xfrm>
            <a:off x="838200" y="221615"/>
            <a:ext cx="10988675" cy="87757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 fontScale="90000"/>
          </a:bodyPr>
          <a:lstStyle/>
          <a:p>
            <a:pPr indent="0" lvl="0" marL="0" rt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B050"/>
              </a:buClr>
              <a:buSzPct val="100000"/>
              <a:buFont typeface="Calibri"/>
              <a:buNone/>
            </a:pPr>
            <a:r>
              <a:rPr b="1" lang="en-IN" sz="5335">
                <a:solidFill>
                  <a:srgbClr val="00B050"/>
                </a:solidFill>
              </a:rPr>
              <a:t>Bioimaging and Artificial Intelligence for disease diagnosis</a:t>
            </a:r>
            <a:endParaRPr b="1" sz="5335">
              <a:solidFill>
                <a:srgbClr val="00B050"/>
              </a:solidFill>
            </a:endParaRPr>
          </a:p>
        </p:txBody>
      </p:sp>
      <p:sp>
        <p:nvSpPr>
          <p:cNvPr id="246" name="Google Shape;246;p20"/>
          <p:cNvSpPr txBox="1"/>
          <p:nvPr>
            <p:ph idx="1" type="body"/>
          </p:nvPr>
        </p:nvSpPr>
        <p:spPr>
          <a:xfrm>
            <a:off x="431800" y="1221105"/>
            <a:ext cx="11318240" cy="527558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28600" lvl="0" marL="22860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200"/>
              <a:buFont typeface="Noto Sans Symbols"/>
              <a:buChar char="⮚"/>
            </a:pPr>
            <a:r>
              <a:rPr i="1" lang="en-IN" sz="2200">
                <a:solidFill>
                  <a:schemeClr val="accent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Nanoparticle fluorescence imaging</a:t>
            </a:r>
            <a:r>
              <a:rPr lang="en-IN" sz="2200">
                <a:solidFill>
                  <a:schemeClr val="accent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helps in </a:t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28600" lvl="0" marL="2286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Noto Sans Symbols"/>
              <a:buChar char="▪"/>
            </a:pP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gene detection, </a:t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28600" lvl="0" marL="2286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Noto Sans Symbols"/>
              <a:buChar char="▪"/>
            </a:pP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protein analysis, </a:t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28600" lvl="0" marL="2286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Noto Sans Symbols"/>
              <a:buChar char="▪"/>
            </a:pP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enzyme activity evaluation, </a:t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28600" lvl="0" marL="2286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Noto Sans Symbols"/>
              <a:buChar char="▪"/>
            </a:pP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element tracing, </a:t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28600" lvl="0" marL="2286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Noto Sans Symbols"/>
              <a:buChar char="▪"/>
            </a:pP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cell tracking, </a:t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28600" lvl="0" marL="2286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Noto Sans Symbols"/>
              <a:buChar char="▪"/>
            </a:pP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early stage disease diagnosis, </a:t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28600" lvl="0" marL="2286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Noto Sans Symbols"/>
              <a:buChar char="▪"/>
            </a:pP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tumor related research, and </a:t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28600" lvl="0" marL="2286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Noto Sans Symbols"/>
              <a:buChar char="▪"/>
            </a:pP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monitoring real time therapeutic effects.</a:t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88900" lvl="0" marL="2286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Noto Sans Symbols"/>
              <a:buNone/>
            </a:pPr>
            <a:r>
              <a:t/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28600" lvl="0" marL="2286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Noto Sans Symbols"/>
              <a:buChar char="⮚"/>
            </a:pP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Bioimaging</a:t>
            </a:r>
            <a:r>
              <a:rPr b="1" i="1" lang="en-IN" sz="2200">
                <a:latin typeface="Times New Roman"/>
                <a:ea typeface="Times New Roman"/>
                <a:cs typeface="Times New Roman"/>
                <a:sym typeface="Times New Roman"/>
              </a:rPr>
              <a:t> uses</a:t>
            </a: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 light, fluorescence, electrons, ultrasound, X-ray, magnetic resonance and positrons as sources for imaging</a:t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descr="CMRIT A++ Logo-01" id="247" name="Google Shape;247;p20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32080" y="71755"/>
            <a:ext cx="1419225" cy="943610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248" name="Google Shape;248;p20"/>
          <p:cNvGraphicFramePr/>
          <p:nvPr/>
        </p:nvGraphicFramePr>
        <p:xfrm>
          <a:off x="11014710" y="6073140"/>
          <a:ext cx="1177290" cy="784860"/>
        </p:xfrm>
        <a:graphic>
          <a:graphicData uri="http://schemas.openxmlformats.org/presentationml/2006/ole">
            <mc:AlternateContent>
              <mc:Choice Requires="v">
                <p:oleObj r:id="rId5" imgH="784860" imgW="1177290" progId="Paint.Picture" spid="_x0000_s1">
                  <p:embed/>
                </p:oleObj>
              </mc:Choice>
              <mc:Fallback>
                <p:oleObj r:id="rId6" imgH="784860" imgW="1177290" progId="Paint.Picture">
                  <p:embed/>
                  <p:pic>
                    <p:nvPicPr>
                      <p:cNvPr id="248" name="Google Shape;248;p20"/>
                      <p:cNvPicPr preferRelativeResize="0"/>
                      <p:nvPr/>
                    </p:nvPicPr>
                    <p:blipFill rotWithShape="1">
                      <a:blip r:embed="rId7">
                        <a:alphaModFix/>
                      </a:blip>
                      <a:srcRect b="0" l="0" r="0" t="0"/>
                      <a:stretch/>
                    </p:blipFill>
                    <p:spPr>
                      <a:xfrm>
                        <a:off x="11014710" y="6073140"/>
                        <a:ext cx="1177290" cy="78486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52" name="Shape 2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3" name="Google Shape;253;p21"/>
          <p:cNvSpPr txBox="1"/>
          <p:nvPr>
            <p:ph type="title"/>
          </p:nvPr>
        </p:nvSpPr>
        <p:spPr>
          <a:xfrm>
            <a:off x="838200" y="221615"/>
            <a:ext cx="10988675" cy="87757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 fontScale="90000"/>
          </a:bodyPr>
          <a:lstStyle/>
          <a:p>
            <a:pPr indent="0" lvl="0" marL="0" rt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B050"/>
              </a:buClr>
              <a:buSzPct val="100000"/>
              <a:buFont typeface="Calibri"/>
              <a:buNone/>
            </a:pPr>
            <a:r>
              <a:rPr b="1" lang="en-IN" sz="5335">
                <a:solidFill>
                  <a:srgbClr val="00B050"/>
                </a:solidFill>
              </a:rPr>
              <a:t>Artificial Intelligence for disease diagnosis</a:t>
            </a:r>
            <a:endParaRPr b="1" sz="5335">
              <a:solidFill>
                <a:srgbClr val="00B050"/>
              </a:solidFill>
            </a:endParaRPr>
          </a:p>
        </p:txBody>
      </p:sp>
      <p:sp>
        <p:nvSpPr>
          <p:cNvPr id="254" name="Google Shape;254;p21"/>
          <p:cNvSpPr txBox="1"/>
          <p:nvPr>
            <p:ph idx="1" type="body"/>
          </p:nvPr>
        </p:nvSpPr>
        <p:spPr>
          <a:xfrm>
            <a:off x="321945" y="1242695"/>
            <a:ext cx="11702415" cy="493458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28600" lvl="0" marL="22860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Noto Sans Symbols"/>
              <a:buChar char="⮚"/>
            </a:pP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AI can assist providers in a variety of </a:t>
            </a:r>
            <a:r>
              <a:rPr i="1" lang="en-IN" sz="2200">
                <a:latin typeface="Times New Roman"/>
                <a:ea typeface="Times New Roman"/>
                <a:cs typeface="Times New Roman"/>
                <a:sym typeface="Times New Roman"/>
              </a:rPr>
              <a:t>patient care</a:t>
            </a: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 and intelligent </a:t>
            </a:r>
            <a:r>
              <a:rPr i="1" lang="en-IN" sz="2200">
                <a:latin typeface="Times New Roman"/>
                <a:ea typeface="Times New Roman"/>
                <a:cs typeface="Times New Roman"/>
                <a:sym typeface="Times New Roman"/>
              </a:rPr>
              <a:t>health systems</a:t>
            </a: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. </a:t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88900" lvl="0" marL="2286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Noto Sans Symbols"/>
              <a:buNone/>
            </a:pPr>
            <a:r>
              <a:t/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28600" lvl="0" marL="2286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Noto Sans Symbols"/>
              <a:buChar char="⮚"/>
            </a:pP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AI techniques are prevalent for </a:t>
            </a:r>
            <a:r>
              <a:rPr i="1" lang="en-IN" sz="2200">
                <a:latin typeface="Times New Roman"/>
                <a:ea typeface="Times New Roman"/>
                <a:cs typeface="Times New Roman"/>
                <a:sym typeface="Times New Roman"/>
              </a:rPr>
              <a:t>disease diagnosis</a:t>
            </a: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, </a:t>
            </a:r>
            <a:r>
              <a:rPr i="1" lang="en-IN" sz="2200">
                <a:latin typeface="Times New Roman"/>
                <a:ea typeface="Times New Roman"/>
                <a:cs typeface="Times New Roman"/>
                <a:sym typeface="Times New Roman"/>
              </a:rPr>
              <a:t>drug discovery</a:t>
            </a: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, and </a:t>
            </a:r>
            <a:r>
              <a:rPr i="1" lang="en-IN" sz="2200">
                <a:latin typeface="Times New Roman"/>
                <a:ea typeface="Times New Roman"/>
                <a:cs typeface="Times New Roman"/>
                <a:sym typeface="Times New Roman"/>
              </a:rPr>
              <a:t>patient risk identification</a:t>
            </a: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. </a:t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88900" lvl="0" marL="2286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Noto Sans Symbols"/>
              <a:buNone/>
            </a:pPr>
            <a:r>
              <a:t/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28600" lvl="0" marL="2286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Noto Sans Symbols"/>
              <a:buChar char="⮚"/>
            </a:pP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Detecting and forestalling spread of ailments require ongoing data and examination. </a:t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88900" lvl="0" marL="2286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Noto Sans Symbols"/>
              <a:buNone/>
            </a:pPr>
            <a:r>
              <a:t/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28600" lvl="0" marL="2286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Noto Sans Symbols"/>
              <a:buChar char="⮚"/>
            </a:pP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AI in health care aid in gathering and processing valuable data to programming surgeon robots.</a:t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88900" lvl="0" marL="2286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Noto Sans Symbols"/>
              <a:buNone/>
            </a:pPr>
            <a:r>
              <a:t/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28600" lvl="0" marL="2286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Noto Sans Symbols"/>
              <a:buChar char="⮚"/>
            </a:pP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AI describes the capability of a machine to study the way a human learns.</a:t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88900" lvl="0" marL="2286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Noto Sans Symbols"/>
              <a:buNone/>
            </a:pPr>
            <a:r>
              <a:t/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28600" lvl="0" marL="2286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Noto Sans Symbols"/>
              <a:buChar char="⮚"/>
            </a:pP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AI in </a:t>
            </a: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healthcare</a:t>
            </a: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i="1" lang="en-IN" sz="2200">
                <a:latin typeface="Times New Roman"/>
                <a:ea typeface="Times New Roman"/>
                <a:cs typeface="Times New Roman"/>
                <a:sym typeface="Times New Roman"/>
              </a:rPr>
              <a:t>alters </a:t>
            </a: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how </a:t>
            </a:r>
            <a:r>
              <a:rPr i="1" lang="en-IN" sz="2200">
                <a:latin typeface="Times New Roman"/>
                <a:ea typeface="Times New Roman"/>
                <a:cs typeface="Times New Roman"/>
                <a:sym typeface="Times New Roman"/>
              </a:rPr>
              <a:t>information</a:t>
            </a: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 gets composed, analysed, and developed for patient care.</a:t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88900" lvl="0" marL="2286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Noto Sans Symbols"/>
              <a:buNone/>
            </a:pPr>
            <a:r>
              <a:t/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descr="CMRIT A++ Logo-01" id="255" name="Google Shape;255;p2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32080" y="71755"/>
            <a:ext cx="1419225" cy="943610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256" name="Google Shape;256;p21"/>
          <p:cNvGraphicFramePr/>
          <p:nvPr/>
        </p:nvGraphicFramePr>
        <p:xfrm>
          <a:off x="11014710" y="6073140"/>
          <a:ext cx="1177290" cy="784860"/>
        </p:xfrm>
        <a:graphic>
          <a:graphicData uri="http://schemas.openxmlformats.org/presentationml/2006/ole">
            <mc:AlternateContent>
              <mc:Choice Requires="v">
                <p:oleObj r:id="rId5" imgH="784860" imgW="1177290" progId="Paint.Picture" spid="_x0000_s1">
                  <p:embed/>
                </p:oleObj>
              </mc:Choice>
              <mc:Fallback>
                <p:oleObj r:id="rId6" imgH="784860" imgW="1177290" progId="Paint.Picture">
                  <p:embed/>
                  <p:pic>
                    <p:nvPicPr>
                      <p:cNvPr id="256" name="Google Shape;256;p21"/>
                      <p:cNvPicPr preferRelativeResize="0"/>
                      <p:nvPr/>
                    </p:nvPicPr>
                    <p:blipFill rotWithShape="1">
                      <a:blip r:embed="rId7">
                        <a:alphaModFix/>
                      </a:blip>
                      <a:srcRect b="0" l="0" r="0" t="0"/>
                      <a:stretch/>
                    </p:blipFill>
                    <p:spPr>
                      <a:xfrm>
                        <a:off x="11014710" y="6073140"/>
                        <a:ext cx="1177290" cy="78486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60" name="Shape 2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1" name="Google Shape;261;p22"/>
          <p:cNvSpPr txBox="1"/>
          <p:nvPr>
            <p:ph type="title"/>
          </p:nvPr>
        </p:nvSpPr>
        <p:spPr>
          <a:xfrm>
            <a:off x="838200" y="221615"/>
            <a:ext cx="10988675" cy="87757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 fontScale="90000"/>
          </a:bodyPr>
          <a:lstStyle/>
          <a:p>
            <a:pPr indent="0" lvl="0" marL="0" rt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B050"/>
              </a:buClr>
              <a:buSzPct val="100000"/>
              <a:buFont typeface="Calibri"/>
              <a:buNone/>
            </a:pPr>
            <a:r>
              <a:rPr b="1" lang="en-IN" sz="5335">
                <a:solidFill>
                  <a:srgbClr val="00B050"/>
                </a:solidFill>
              </a:rPr>
              <a:t>Artificial Intelligence for disease diagnosis</a:t>
            </a:r>
            <a:endParaRPr b="1" sz="5335">
              <a:solidFill>
                <a:srgbClr val="00B050"/>
              </a:solidFill>
            </a:endParaRPr>
          </a:p>
        </p:txBody>
      </p:sp>
      <p:sp>
        <p:nvSpPr>
          <p:cNvPr id="262" name="Google Shape;262;p22"/>
          <p:cNvSpPr txBox="1"/>
          <p:nvPr>
            <p:ph idx="1" type="body"/>
          </p:nvPr>
        </p:nvSpPr>
        <p:spPr>
          <a:xfrm>
            <a:off x="6645910" y="1014730"/>
            <a:ext cx="5313045" cy="55149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28600" lvl="0" marL="22860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200"/>
              <a:buFont typeface="Noto Sans Symbols"/>
              <a:buChar char="⮚"/>
            </a:pPr>
            <a:r>
              <a:rPr i="1" lang="en-IN" sz="2200">
                <a:solidFill>
                  <a:schemeClr val="accent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System planning</a:t>
            </a:r>
            <a:r>
              <a:rPr b="1" i="1" lang="en-IN" sz="2200"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is the fundamental design of the system.</a:t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88900" lvl="0" marL="2286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Noto Sans Symbols"/>
              <a:buNone/>
            </a:pPr>
            <a:r>
              <a:t/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28600" lvl="0" marL="2286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Noto Sans Symbols"/>
              <a:buChar char="⮚"/>
            </a:pP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It includes framework’s views, the course of action of framework.</a:t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88900" lvl="0" marL="2286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Noto Sans Symbols"/>
              <a:buNone/>
            </a:pPr>
            <a:r>
              <a:t/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28600" lvl="0" marL="2286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Noto Sans Symbols"/>
              <a:buChar char="⮚"/>
            </a:pP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Real-world information requires pre-preparing.</a:t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88900" lvl="0" marL="2286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Noto Sans Symbols"/>
              <a:buNone/>
            </a:pPr>
            <a:r>
              <a:t/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28600" lvl="0" marL="2286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200"/>
              <a:buFont typeface="Noto Sans Symbols"/>
              <a:buChar char="⮚"/>
            </a:pPr>
            <a:r>
              <a:rPr i="1" lang="en-IN" sz="2200">
                <a:solidFill>
                  <a:schemeClr val="accent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Information pre-preparing</a:t>
            </a:r>
            <a:r>
              <a:rPr lang="en-IN" sz="2200">
                <a:solidFill>
                  <a:schemeClr val="accent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takes the crude information, cycles it, eliminates errors, and spares it an extra examination. </a:t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88900" lvl="0" marL="2286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Noto Sans Symbols"/>
              <a:buNone/>
            </a:pPr>
            <a:r>
              <a:t/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28600" lvl="0" marL="2286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Noto Sans Symbols"/>
              <a:buChar char="⮚"/>
            </a:pP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Information experiences a progression of steps during pre-handling (</a:t>
            </a:r>
            <a:r>
              <a:rPr i="1" lang="en-IN" sz="2200">
                <a:solidFill>
                  <a:schemeClr val="accent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information cleaning</a:t>
            </a:r>
            <a:r>
              <a:rPr i="1" lang="en-IN" sz="2200">
                <a:latin typeface="Times New Roman"/>
                <a:ea typeface="Times New Roman"/>
                <a:cs typeface="Times New Roman"/>
                <a:sym typeface="Times New Roman"/>
              </a:rPr>
              <a:t>).</a:t>
            </a:r>
            <a:endParaRPr i="1"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88900" lvl="0" marL="2286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Noto Sans Symbols"/>
              <a:buNone/>
            </a:pPr>
            <a:r>
              <a:t/>
            </a:r>
            <a:endParaRPr i="1" sz="220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descr="CMRIT A++ Logo-01" id="263" name="Google Shape;263;p2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32080" y="71755"/>
            <a:ext cx="1419225" cy="943610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264" name="Google Shape;264;p22"/>
          <p:cNvGraphicFramePr/>
          <p:nvPr/>
        </p:nvGraphicFramePr>
        <p:xfrm>
          <a:off x="132080" y="5997575"/>
          <a:ext cx="1177290" cy="784860"/>
        </p:xfrm>
        <a:graphic>
          <a:graphicData uri="http://schemas.openxmlformats.org/presentationml/2006/ole">
            <mc:AlternateContent>
              <mc:Choice Requires="v">
                <p:oleObj r:id="rId5" imgH="784860" imgW="1177290" progId="Paint.Picture" spid="_x0000_s1">
                  <p:embed/>
                </p:oleObj>
              </mc:Choice>
              <mc:Fallback>
                <p:oleObj r:id="rId6" imgH="784860" imgW="1177290" progId="Paint.Picture">
                  <p:embed/>
                  <p:pic>
                    <p:nvPicPr>
                      <p:cNvPr id="264" name="Google Shape;264;p22"/>
                      <p:cNvPicPr preferRelativeResize="0"/>
                      <p:nvPr/>
                    </p:nvPicPr>
                    <p:blipFill rotWithShape="1">
                      <a:blip r:embed="rId7">
                        <a:alphaModFix/>
                      </a:blip>
                      <a:srcRect b="0" l="0" r="0" t="0"/>
                      <a:stretch/>
                    </p:blipFill>
                    <p:spPr>
                      <a:xfrm>
                        <a:off x="132080" y="5997575"/>
                        <a:ext cx="1177290" cy="78486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pic>
        <p:nvPicPr>
          <p:cNvPr descr="An external file that holds a picture, illustration, etc. Object name is 12652_2021_3612_Fig3_HTML.jpg" id="265" name="Google Shape;265;p22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224790" y="1242695"/>
            <a:ext cx="6421120" cy="509397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69" name="Shape 2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0" name="Google Shape;270;p23"/>
          <p:cNvSpPr txBox="1"/>
          <p:nvPr>
            <p:ph type="title"/>
          </p:nvPr>
        </p:nvSpPr>
        <p:spPr>
          <a:xfrm>
            <a:off x="838200" y="221615"/>
            <a:ext cx="10988675" cy="87757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 fontScale="90000"/>
          </a:bodyPr>
          <a:lstStyle/>
          <a:p>
            <a:pPr indent="0" lvl="0" marL="0" rt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B050"/>
              </a:buClr>
              <a:buSzPct val="100000"/>
              <a:buFont typeface="Calibri"/>
              <a:buNone/>
            </a:pPr>
            <a:r>
              <a:rPr b="1" lang="en-IN" sz="5335">
                <a:solidFill>
                  <a:srgbClr val="00B050"/>
                </a:solidFill>
              </a:rPr>
              <a:t>Artificial Intelligence for disease diagnosis</a:t>
            </a:r>
            <a:endParaRPr b="1" sz="5335">
              <a:solidFill>
                <a:srgbClr val="00B050"/>
              </a:solidFill>
            </a:endParaRPr>
          </a:p>
        </p:txBody>
      </p:sp>
      <p:sp>
        <p:nvSpPr>
          <p:cNvPr id="271" name="Google Shape;271;p23"/>
          <p:cNvSpPr txBox="1"/>
          <p:nvPr>
            <p:ph idx="1" type="body"/>
          </p:nvPr>
        </p:nvSpPr>
        <p:spPr>
          <a:xfrm>
            <a:off x="431800" y="1242695"/>
            <a:ext cx="11318240" cy="493458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28600" lvl="0" marL="22860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Noto Sans Symbols"/>
              <a:buChar char="⮚"/>
            </a:pP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In </a:t>
            </a:r>
            <a:r>
              <a:rPr i="1" lang="en-IN" sz="2200">
                <a:solidFill>
                  <a:schemeClr val="accent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information osmosis</a:t>
            </a: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, the information is joined from a </a:t>
            </a:r>
            <a:r>
              <a:rPr b="1" i="1" lang="en-IN" sz="2200">
                <a:latin typeface="Times New Roman"/>
                <a:ea typeface="Times New Roman"/>
                <a:cs typeface="Times New Roman"/>
                <a:sym typeface="Times New Roman"/>
              </a:rPr>
              <a:t>combination of sources</a:t>
            </a: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.</a:t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88900" lvl="0" marL="2286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Noto Sans Symbols"/>
              <a:buNone/>
            </a:pPr>
            <a:r>
              <a:t/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28600" lvl="0" marL="2286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Noto Sans Symbols"/>
              <a:buChar char="⮚"/>
            </a:pP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The information is then amended for any blend of mistakes, and they are quickly taken care of. </a:t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88900" lvl="0" marL="2286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Noto Sans Symbols"/>
              <a:buNone/>
            </a:pPr>
            <a:r>
              <a:t/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28600" lvl="0" marL="2286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Noto Sans Symbols"/>
              <a:buChar char="⮚"/>
            </a:pPr>
            <a:r>
              <a:rPr b="1" i="1" lang="en-IN" sz="2200">
                <a:latin typeface="Times New Roman"/>
                <a:ea typeface="Times New Roman"/>
                <a:cs typeface="Times New Roman"/>
                <a:sym typeface="Times New Roman"/>
              </a:rPr>
              <a:t>Information Alteration</a:t>
            </a: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: Data in this progression is standardized.</a:t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88900" lvl="0" marL="2286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Noto Sans Symbols"/>
              <a:buNone/>
            </a:pPr>
            <a:r>
              <a:t/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28600" lvl="0" marL="2286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Noto Sans Symbols"/>
              <a:buChar char="⮚"/>
            </a:pPr>
            <a:r>
              <a:rPr b="1" i="1" lang="en-IN" sz="2200">
                <a:latin typeface="Times New Roman"/>
                <a:ea typeface="Times New Roman"/>
                <a:cs typeface="Times New Roman"/>
                <a:sym typeface="Times New Roman"/>
              </a:rPr>
              <a:t>Information standardization</a:t>
            </a: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 can be executed utilizing several ways.</a:t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88900" lvl="0" marL="2286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Noto Sans Symbols"/>
              <a:buNone/>
            </a:pPr>
            <a:r>
              <a:t/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28600" lvl="0" marL="2286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Noto Sans Symbols"/>
              <a:buChar char="⮚"/>
            </a:pP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Information is then </a:t>
            </a:r>
            <a:r>
              <a:rPr b="1" i="1" lang="en-IN" sz="2200">
                <a:latin typeface="Times New Roman"/>
                <a:ea typeface="Times New Roman"/>
                <a:cs typeface="Times New Roman"/>
                <a:sym typeface="Times New Roman"/>
              </a:rPr>
              <a:t>mutual</a:t>
            </a: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 and developed.</a:t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descr="CMRIT A++ Logo-01" id="272" name="Google Shape;272;p2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32080" y="71755"/>
            <a:ext cx="1419225" cy="943610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273" name="Google Shape;273;p23"/>
          <p:cNvGraphicFramePr/>
          <p:nvPr/>
        </p:nvGraphicFramePr>
        <p:xfrm>
          <a:off x="11014710" y="6073140"/>
          <a:ext cx="1177290" cy="784860"/>
        </p:xfrm>
        <a:graphic>
          <a:graphicData uri="http://schemas.openxmlformats.org/presentationml/2006/ole">
            <mc:AlternateContent>
              <mc:Choice Requires="v">
                <p:oleObj r:id="rId5" imgH="784860" imgW="1177290" progId="Paint.Picture" spid="_x0000_s1">
                  <p:embed/>
                </p:oleObj>
              </mc:Choice>
              <mc:Fallback>
                <p:oleObj r:id="rId6" imgH="784860" imgW="1177290" progId="Paint.Picture">
                  <p:embed/>
                  <p:pic>
                    <p:nvPicPr>
                      <p:cNvPr id="273" name="Google Shape;273;p23"/>
                      <p:cNvPicPr preferRelativeResize="0"/>
                      <p:nvPr/>
                    </p:nvPicPr>
                    <p:blipFill rotWithShape="1">
                      <a:blip r:embed="rId7">
                        <a:alphaModFix/>
                      </a:blip>
                      <a:srcRect b="0" l="0" r="0" t="0"/>
                      <a:stretch/>
                    </p:blipFill>
                    <p:spPr>
                      <a:xfrm>
                        <a:off x="11014710" y="6073140"/>
                        <a:ext cx="1177290" cy="78486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77" name="Shape 2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8" name="Google Shape;278;p24"/>
          <p:cNvSpPr txBox="1"/>
          <p:nvPr>
            <p:ph type="title"/>
          </p:nvPr>
        </p:nvSpPr>
        <p:spPr>
          <a:xfrm>
            <a:off x="981075" y="71755"/>
            <a:ext cx="10988675" cy="87757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 fontScale="90000"/>
          </a:bodyPr>
          <a:lstStyle/>
          <a:p>
            <a:pPr indent="0" lvl="0" marL="0" rt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B050"/>
              </a:buClr>
              <a:buSzPct val="100000"/>
              <a:buFont typeface="Calibri"/>
              <a:buNone/>
            </a:pPr>
            <a:r>
              <a:rPr b="1" lang="en-IN" sz="5335">
                <a:solidFill>
                  <a:srgbClr val="00B050"/>
                </a:solidFill>
              </a:rPr>
              <a:t>Bioconcrete</a:t>
            </a:r>
            <a:endParaRPr b="1" sz="5335">
              <a:solidFill>
                <a:srgbClr val="00B050"/>
              </a:solidFill>
            </a:endParaRPr>
          </a:p>
        </p:txBody>
      </p:sp>
      <p:sp>
        <p:nvSpPr>
          <p:cNvPr id="279" name="Google Shape;279;p24"/>
          <p:cNvSpPr txBox="1"/>
          <p:nvPr>
            <p:ph idx="1" type="body"/>
          </p:nvPr>
        </p:nvSpPr>
        <p:spPr>
          <a:xfrm>
            <a:off x="233680" y="1100455"/>
            <a:ext cx="11516360" cy="539559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28600" lvl="0" marL="22860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Noto Sans Symbols"/>
              <a:buChar char="⮚"/>
            </a:pP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Bio-concrete is a </a:t>
            </a:r>
            <a:r>
              <a:rPr b="1" i="1" lang="en-IN" sz="2200">
                <a:latin typeface="Times New Roman"/>
                <a:ea typeface="Times New Roman"/>
                <a:cs typeface="Times New Roman"/>
                <a:sym typeface="Times New Roman"/>
              </a:rPr>
              <a:t>self-healing form of concrete</a:t>
            </a: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 designed to repair its own cracks.</a:t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88900" lvl="0" marL="2286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Noto Sans Symbols"/>
              <a:buNone/>
            </a:pPr>
            <a:r>
              <a:t/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28600" lvl="0" marL="2286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Noto Sans Symbols"/>
              <a:buChar char="⮚"/>
            </a:pP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To</a:t>
            </a:r>
            <a:r>
              <a:rPr b="1" i="1" lang="en-IN" sz="2200">
                <a:solidFill>
                  <a:schemeClr val="accent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heal cracks</a:t>
            </a: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 in the concrete, </a:t>
            </a:r>
            <a:r>
              <a:rPr b="1" i="1" lang="en-IN" sz="2200">
                <a:latin typeface="Times New Roman"/>
                <a:ea typeface="Times New Roman"/>
                <a:cs typeface="Times New Roman"/>
                <a:sym typeface="Times New Roman"/>
              </a:rPr>
              <a:t>Jonkers </a:t>
            </a: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chose </a:t>
            </a:r>
            <a:r>
              <a:rPr i="1" lang="en-IN" sz="2200">
                <a:latin typeface="Times New Roman"/>
                <a:ea typeface="Times New Roman"/>
                <a:cs typeface="Times New Roman"/>
                <a:sym typeface="Times New Roman"/>
              </a:rPr>
              <a:t>bacteria</a:t>
            </a: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, that </a:t>
            </a:r>
            <a:r>
              <a:rPr i="1" lang="en-IN" sz="2200">
                <a:latin typeface="Times New Roman"/>
                <a:ea typeface="Times New Roman"/>
                <a:cs typeface="Times New Roman"/>
                <a:sym typeface="Times New Roman"/>
              </a:rPr>
              <a:t>produce limestone (</a:t>
            </a: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CaCO3 precipitation</a:t>
            </a:r>
            <a:r>
              <a:rPr i="1" lang="en-IN" sz="2200">
                <a:latin typeface="Times New Roman"/>
                <a:ea typeface="Times New Roman"/>
                <a:cs typeface="Times New Roman"/>
                <a:sym typeface="Times New Roman"/>
              </a:rPr>
              <a:t>)</a:t>
            </a: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 on a biological basis.</a:t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88900" lvl="0" marL="2286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Noto Sans Symbols"/>
              <a:buNone/>
            </a:pPr>
            <a:r>
              <a:t/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28600" lvl="0" marL="2286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Noto Sans Symbols"/>
              <a:buChar char="⮚"/>
            </a:pP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 The </a:t>
            </a:r>
            <a:r>
              <a:rPr b="1" i="1" lang="en-IN" sz="2200">
                <a:latin typeface="Times New Roman"/>
                <a:ea typeface="Times New Roman"/>
                <a:cs typeface="Times New Roman"/>
                <a:sym typeface="Times New Roman"/>
              </a:rPr>
              <a:t>positive side-effect</a:t>
            </a: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 is: </a:t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None/>
            </a:pPr>
            <a:r>
              <a:rPr i="1" lang="en-IN" sz="2200">
                <a:latin typeface="Times New Roman"/>
                <a:ea typeface="Times New Roman"/>
                <a:cs typeface="Times New Roman"/>
                <a:sym typeface="Times New Roman"/>
              </a:rPr>
              <a:t>the bacteria consumed oxygen, which in turn prevents internal corrosion of reinforced concrete</a:t>
            </a:r>
            <a:endParaRPr i="1"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None/>
            </a:pPr>
            <a:r>
              <a:t/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28600" lvl="0" marL="2286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Noto Sans Symbols"/>
              <a:buChar char="⮚"/>
            </a:pP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This bacteria </a:t>
            </a:r>
            <a:r>
              <a:rPr b="1" i="1" lang="en-IN" sz="2200">
                <a:latin typeface="Times New Roman"/>
                <a:ea typeface="Times New Roman"/>
                <a:cs typeface="Times New Roman"/>
                <a:sym typeface="Times New Roman"/>
              </a:rPr>
              <a:t>do not pose a risk</a:t>
            </a: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, since they can only survive under alkaline conditions inside concrete. </a:t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88900" lvl="0" marL="2286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Noto Sans Symbols"/>
              <a:buNone/>
            </a:pPr>
            <a:r>
              <a:t/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28600" lvl="0" marL="2286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Noto Sans Symbols"/>
              <a:buChar char="⮚"/>
            </a:pP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Jonkers and his team of researchers developed 3 different bacterial concrete mixtures: </a:t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200"/>
              <a:buFont typeface="Noto Sans Symbols"/>
              <a:buNone/>
            </a:pPr>
            <a:r>
              <a:rPr i="1" lang="en-IN" sz="2200">
                <a:solidFill>
                  <a:schemeClr val="accent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self-healing concrete</a:t>
            </a: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, </a:t>
            </a:r>
            <a:r>
              <a:rPr i="1" lang="en-IN" sz="2200">
                <a:solidFill>
                  <a:schemeClr val="accent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repair mortar</a:t>
            </a:r>
            <a:r>
              <a:rPr lang="en-IN" sz="2200">
                <a:solidFill>
                  <a:schemeClr val="accent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and </a:t>
            </a:r>
            <a:r>
              <a:rPr i="1" lang="en-IN" sz="2200">
                <a:solidFill>
                  <a:schemeClr val="accent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 liquid repair system</a:t>
            </a: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.</a:t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descr="CMRIT A++ Logo-01" id="280" name="Google Shape;280;p2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32080" y="71755"/>
            <a:ext cx="1419225" cy="943610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281" name="Google Shape;281;p24"/>
          <p:cNvGraphicFramePr/>
          <p:nvPr/>
        </p:nvGraphicFramePr>
        <p:xfrm>
          <a:off x="11014710" y="6073140"/>
          <a:ext cx="1177290" cy="784860"/>
        </p:xfrm>
        <a:graphic>
          <a:graphicData uri="http://schemas.openxmlformats.org/presentationml/2006/ole">
            <mc:AlternateContent>
              <mc:Choice Requires="v">
                <p:oleObj r:id="rId5" imgH="784860" imgW="1177290" progId="Paint.Picture" spid="_x0000_s1">
                  <p:embed/>
                </p:oleObj>
              </mc:Choice>
              <mc:Fallback>
                <p:oleObj r:id="rId6" imgH="784860" imgW="1177290" progId="Paint.Picture">
                  <p:embed/>
                  <p:pic>
                    <p:nvPicPr>
                      <p:cNvPr id="281" name="Google Shape;281;p24"/>
                      <p:cNvPicPr preferRelativeResize="0"/>
                      <p:nvPr/>
                    </p:nvPicPr>
                    <p:blipFill rotWithShape="1">
                      <a:blip r:embed="rId7">
                        <a:alphaModFix/>
                      </a:blip>
                      <a:srcRect b="0" l="0" r="0" t="0"/>
                      <a:stretch/>
                    </p:blipFill>
                    <p:spPr>
                      <a:xfrm>
                        <a:off x="11014710" y="6073140"/>
                        <a:ext cx="1177290" cy="78486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85" name="Shape 2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" name="Google Shape;286;p25"/>
          <p:cNvSpPr txBox="1"/>
          <p:nvPr>
            <p:ph type="title"/>
          </p:nvPr>
        </p:nvSpPr>
        <p:spPr>
          <a:xfrm>
            <a:off x="838200" y="221615"/>
            <a:ext cx="10988675" cy="87757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 fontScale="90000"/>
          </a:bodyPr>
          <a:lstStyle/>
          <a:p>
            <a:pPr indent="0" lvl="0" marL="0" rt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B050"/>
              </a:buClr>
              <a:buSzPct val="100000"/>
              <a:buFont typeface="Calibri"/>
              <a:buNone/>
            </a:pPr>
            <a:r>
              <a:rPr b="1" lang="en-IN" sz="5335">
                <a:solidFill>
                  <a:srgbClr val="00B050"/>
                </a:solidFill>
              </a:rPr>
              <a:t>Continued...</a:t>
            </a:r>
            <a:endParaRPr b="1" sz="5335">
              <a:solidFill>
                <a:srgbClr val="00B050"/>
              </a:solidFill>
            </a:endParaRPr>
          </a:p>
        </p:txBody>
      </p:sp>
      <p:sp>
        <p:nvSpPr>
          <p:cNvPr id="287" name="Google Shape;287;p25"/>
          <p:cNvSpPr txBox="1"/>
          <p:nvPr>
            <p:ph idx="1" type="body"/>
          </p:nvPr>
        </p:nvSpPr>
        <p:spPr>
          <a:xfrm>
            <a:off x="521335" y="1099185"/>
            <a:ext cx="11415395" cy="540766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28600" lvl="0" marL="22860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Noto Sans Symbols"/>
              <a:buChar char="⮚"/>
            </a:pP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The</a:t>
            </a:r>
            <a:r>
              <a:rPr i="1" lang="en-IN" sz="2200">
                <a:solidFill>
                  <a:schemeClr val="accent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repair mortar</a:t>
            </a: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 and </a:t>
            </a:r>
            <a:r>
              <a:rPr i="1" lang="en-IN" sz="2200">
                <a:solidFill>
                  <a:schemeClr val="accent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liquid system</a:t>
            </a: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: used when acute damage has occurred on concrete elements.</a:t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88900" lvl="0" marL="2286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Noto Sans Symbols"/>
              <a:buNone/>
            </a:pPr>
            <a:r>
              <a:t/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28600" lvl="0" marL="2286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Noto Sans Symbols"/>
              <a:buChar char="⮚"/>
            </a:pP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In </a:t>
            </a:r>
            <a:r>
              <a:rPr i="1" lang="en-IN" sz="2200">
                <a:solidFill>
                  <a:schemeClr val="accent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self-healing concrete</a:t>
            </a: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: bacterial content is integrated during construction &amp; is complex.</a:t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88900" lvl="0" marL="2286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Noto Sans Symbols"/>
              <a:buNone/>
            </a:pPr>
            <a:r>
              <a:t/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28600" lvl="0" marL="2286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Noto Sans Symbols"/>
              <a:buChar char="✔"/>
            </a:pP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Bacterial spores are </a:t>
            </a:r>
            <a:r>
              <a:rPr i="1" lang="en-IN" sz="2200">
                <a:solidFill>
                  <a:srgbClr val="00B05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encapsulated </a:t>
            </a: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within 2-to 4-millimeter wide</a:t>
            </a:r>
            <a:r>
              <a:rPr i="1" lang="en-IN" sz="2200">
                <a:solidFill>
                  <a:srgbClr val="00B05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clay </a:t>
            </a: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pellets.</a:t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88900" lvl="0" marL="2286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Noto Sans Symbols"/>
              <a:buNone/>
            </a:pPr>
            <a:r>
              <a:t/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28600" lvl="0" marL="2286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Noto Sans Symbols"/>
              <a:buChar char="✔"/>
            </a:pP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Then </a:t>
            </a:r>
            <a:r>
              <a:rPr i="1" lang="en-IN" sz="2200">
                <a:solidFill>
                  <a:srgbClr val="00B05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added</a:t>
            </a: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 to the </a:t>
            </a:r>
            <a:r>
              <a:rPr i="1" lang="en-IN" sz="2200">
                <a:solidFill>
                  <a:srgbClr val="00B05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cement</a:t>
            </a: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 mix with separate nitrogen, phosphorous and a nutrient agent. </a:t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88900" lvl="0" marL="2286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Noto Sans Symbols"/>
              <a:buNone/>
            </a:pPr>
            <a:r>
              <a:t/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28600" lvl="0" marL="2286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Noto Sans Symbols"/>
              <a:buChar char="✔"/>
            </a:pP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This approach ensures that </a:t>
            </a:r>
            <a:r>
              <a:rPr i="1" lang="en-IN" sz="2200">
                <a:solidFill>
                  <a:srgbClr val="00B05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bacteria </a:t>
            </a: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remains dormant in concrete for up to 200 years. </a:t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88900" lvl="0" marL="2286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Noto Sans Symbols"/>
              <a:buNone/>
            </a:pPr>
            <a:r>
              <a:t/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28600" lvl="0" marL="2286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B050"/>
              </a:buClr>
              <a:buSzPts val="2200"/>
              <a:buFont typeface="Noto Sans Symbols"/>
              <a:buChar char="✔"/>
            </a:pPr>
            <a:r>
              <a:rPr i="1" lang="en-IN" sz="2200">
                <a:solidFill>
                  <a:srgbClr val="00B05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Contact</a:t>
            </a: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 with nutrients </a:t>
            </a:r>
            <a:r>
              <a:rPr i="1" lang="en-IN" sz="2200">
                <a:latin typeface="Times New Roman"/>
                <a:ea typeface="Times New Roman"/>
                <a:cs typeface="Times New Roman"/>
                <a:sym typeface="Times New Roman"/>
              </a:rPr>
              <a:t>occurs </a:t>
            </a: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only if </a:t>
            </a:r>
            <a:r>
              <a:rPr i="1" lang="en-IN" sz="2200">
                <a:solidFill>
                  <a:srgbClr val="00B05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water </a:t>
            </a: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penetrates into a </a:t>
            </a:r>
            <a:r>
              <a:rPr i="1" lang="en-IN" sz="2200">
                <a:solidFill>
                  <a:srgbClr val="00B05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crack</a:t>
            </a: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 – and not while mixing cement.</a:t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88900" lvl="0" marL="2286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Noto Sans Symbols"/>
              <a:buNone/>
            </a:pPr>
            <a:r>
              <a:t/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28600" lvl="0" marL="2286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Noto Sans Symbols"/>
              <a:buChar char="✔"/>
            </a:pP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Thus, the need for expensive and complex manual repairs is eliminated.</a:t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descr="CMRIT A++ Logo-01" id="288" name="Google Shape;288;p2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32080" y="71755"/>
            <a:ext cx="1419225" cy="943610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289" name="Google Shape;289;p25"/>
          <p:cNvGraphicFramePr/>
          <p:nvPr/>
        </p:nvGraphicFramePr>
        <p:xfrm>
          <a:off x="11014710" y="6073140"/>
          <a:ext cx="1177290" cy="784860"/>
        </p:xfrm>
        <a:graphic>
          <a:graphicData uri="http://schemas.openxmlformats.org/presentationml/2006/ole">
            <mc:AlternateContent>
              <mc:Choice Requires="v">
                <p:oleObj r:id="rId5" imgH="784860" imgW="1177290" progId="Paint.Picture" spid="_x0000_s1">
                  <p:embed/>
                </p:oleObj>
              </mc:Choice>
              <mc:Fallback>
                <p:oleObj r:id="rId6" imgH="784860" imgW="1177290" progId="Paint.Picture">
                  <p:embed/>
                  <p:pic>
                    <p:nvPicPr>
                      <p:cNvPr id="289" name="Google Shape;289;p25"/>
                      <p:cNvPicPr preferRelativeResize="0"/>
                      <p:nvPr/>
                    </p:nvPicPr>
                    <p:blipFill rotWithShape="1">
                      <a:blip r:embed="rId7">
                        <a:alphaModFix/>
                      </a:blip>
                      <a:srcRect b="0" l="0" r="0" t="0"/>
                      <a:stretch/>
                    </p:blipFill>
                    <p:spPr>
                      <a:xfrm>
                        <a:off x="11014710" y="6073140"/>
                        <a:ext cx="1177290" cy="78486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93" name="Shape 2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4" name="Google Shape;294;p26"/>
          <p:cNvSpPr txBox="1"/>
          <p:nvPr>
            <p:ph type="title"/>
          </p:nvPr>
        </p:nvSpPr>
        <p:spPr>
          <a:xfrm>
            <a:off x="838200" y="221615"/>
            <a:ext cx="10988675" cy="87757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 fontScale="90000"/>
          </a:bodyPr>
          <a:lstStyle/>
          <a:p>
            <a:pPr indent="0" lvl="0" marL="0" rt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B050"/>
              </a:buClr>
              <a:buSzPct val="100000"/>
              <a:buFont typeface="Calibri"/>
              <a:buNone/>
            </a:pPr>
            <a:r>
              <a:rPr b="1" lang="en-IN" sz="5335">
                <a:solidFill>
                  <a:srgbClr val="00B050"/>
                </a:solidFill>
              </a:rPr>
              <a:t>Bioconcrete</a:t>
            </a:r>
            <a:endParaRPr b="1" sz="5335">
              <a:solidFill>
                <a:srgbClr val="00B050"/>
              </a:solidFill>
            </a:endParaRPr>
          </a:p>
        </p:txBody>
      </p:sp>
      <p:sp>
        <p:nvSpPr>
          <p:cNvPr id="295" name="Google Shape;295;p26"/>
          <p:cNvSpPr txBox="1"/>
          <p:nvPr>
            <p:ph idx="1" type="body"/>
          </p:nvPr>
        </p:nvSpPr>
        <p:spPr>
          <a:xfrm>
            <a:off x="431800" y="1242695"/>
            <a:ext cx="11318240" cy="493458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88900" lvl="0" marL="22860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Noto Sans Symbols"/>
              <a:buNone/>
            </a:pPr>
            <a:r>
              <a:t/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descr="CMRIT A++ Logo-01" id="296" name="Google Shape;296;p2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32080" y="71755"/>
            <a:ext cx="1419225" cy="943610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297" name="Google Shape;297;p26"/>
          <p:cNvGraphicFramePr/>
          <p:nvPr/>
        </p:nvGraphicFramePr>
        <p:xfrm>
          <a:off x="11014710" y="6073140"/>
          <a:ext cx="1177290" cy="784860"/>
        </p:xfrm>
        <a:graphic>
          <a:graphicData uri="http://schemas.openxmlformats.org/presentationml/2006/ole">
            <mc:AlternateContent>
              <mc:Choice Requires="v">
                <p:oleObj r:id="rId5" imgH="784860" imgW="1177290" progId="Paint.Picture" spid="_x0000_s1">
                  <p:embed/>
                </p:oleObj>
              </mc:Choice>
              <mc:Fallback>
                <p:oleObj r:id="rId6" imgH="784860" imgW="1177290" progId="Paint.Picture">
                  <p:embed/>
                  <p:pic>
                    <p:nvPicPr>
                      <p:cNvPr id="297" name="Google Shape;297;p26"/>
                      <p:cNvPicPr preferRelativeResize="0"/>
                      <p:nvPr/>
                    </p:nvPicPr>
                    <p:blipFill rotWithShape="1">
                      <a:blip r:embed="rId7">
                        <a:alphaModFix/>
                      </a:blip>
                      <a:srcRect b="0" l="0" r="0" t="0"/>
                      <a:stretch/>
                    </p:blipFill>
                    <p:spPr>
                      <a:xfrm>
                        <a:off x="11014710" y="6073140"/>
                        <a:ext cx="1177290" cy="78486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pic>
        <p:nvPicPr>
          <p:cNvPr descr="Self-Healing of bio-encapsulated concrete specimen up to 3-week period... |  Download Scientific Diagram" id="298" name="Google Shape;298;p26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431800" y="1166495"/>
            <a:ext cx="11553190" cy="508254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02" name="Shape 3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3" name="Google Shape;303;p27"/>
          <p:cNvSpPr txBox="1"/>
          <p:nvPr>
            <p:ph type="title"/>
          </p:nvPr>
        </p:nvSpPr>
        <p:spPr>
          <a:xfrm>
            <a:off x="838200" y="221615"/>
            <a:ext cx="10988675" cy="87757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 fontScale="90000"/>
          </a:bodyPr>
          <a:lstStyle/>
          <a:p>
            <a:pPr indent="0" lvl="0" marL="0" rt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B050"/>
              </a:buClr>
              <a:buSzPct val="100000"/>
              <a:buFont typeface="Calibri"/>
              <a:buNone/>
            </a:pPr>
            <a:r>
              <a:rPr b="1" lang="en-IN" sz="5335">
                <a:solidFill>
                  <a:srgbClr val="00B050"/>
                </a:solidFill>
              </a:rPr>
              <a:t>Bio remediation</a:t>
            </a:r>
            <a:endParaRPr b="1" sz="5335">
              <a:solidFill>
                <a:srgbClr val="00B050"/>
              </a:solidFill>
            </a:endParaRPr>
          </a:p>
        </p:txBody>
      </p:sp>
      <p:sp>
        <p:nvSpPr>
          <p:cNvPr id="304" name="Google Shape;304;p27"/>
          <p:cNvSpPr txBox="1"/>
          <p:nvPr>
            <p:ph idx="1" type="body"/>
          </p:nvPr>
        </p:nvSpPr>
        <p:spPr>
          <a:xfrm>
            <a:off x="431800" y="1242695"/>
            <a:ext cx="11318240" cy="493458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28600" lvl="0" marL="22860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Noto Sans Symbols"/>
              <a:buChar char="⮚"/>
            </a:pP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Bioremediation is a </a:t>
            </a:r>
            <a:r>
              <a:rPr b="1" i="1" lang="en-IN" sz="2200">
                <a:solidFill>
                  <a:schemeClr val="accent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biotechnical process</a:t>
            </a: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.</a:t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88900" lvl="0" marL="2286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Noto Sans Symbols"/>
              <a:buNone/>
            </a:pPr>
            <a:r>
              <a:t/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28600" lvl="0" marL="2286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Noto Sans Symbols"/>
              <a:buChar char="⮚"/>
            </a:pP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It is a type of waste management technique which involves use of organisms to remove or utilize the pollutants from a polluted area.</a:t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88900" lvl="0" marL="2286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Noto Sans Symbols"/>
              <a:buNone/>
            </a:pPr>
            <a:r>
              <a:t/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28600" lvl="0" marL="2286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Noto Sans Symbols"/>
              <a:buChar char="⮚"/>
            </a:pP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Bioremediation is of 3 types :</a:t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88900" lvl="0" marL="2286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Noto Sans Symbols"/>
              <a:buNone/>
            </a:pPr>
            <a:r>
              <a:t/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None/>
            </a:pP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1)Biostimulation</a:t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None/>
            </a:pP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2)Bioaugmentation </a:t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None/>
            </a:pP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3)Intrinsic Bioremediation </a:t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descr="CMRIT A++ Logo-01" id="305" name="Google Shape;305;p2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32080" y="71755"/>
            <a:ext cx="1419225" cy="943610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306" name="Google Shape;306;p27"/>
          <p:cNvGraphicFramePr/>
          <p:nvPr/>
        </p:nvGraphicFramePr>
        <p:xfrm>
          <a:off x="11014710" y="6073140"/>
          <a:ext cx="1177290" cy="784860"/>
        </p:xfrm>
        <a:graphic>
          <a:graphicData uri="http://schemas.openxmlformats.org/presentationml/2006/ole">
            <mc:AlternateContent>
              <mc:Choice Requires="v">
                <p:oleObj r:id="rId5" imgH="784860" imgW="1177290" progId="Paint.Picture" spid="_x0000_s1">
                  <p:embed/>
                </p:oleObj>
              </mc:Choice>
              <mc:Fallback>
                <p:oleObj r:id="rId6" imgH="784860" imgW="1177290" progId="Paint.Picture">
                  <p:embed/>
                  <p:pic>
                    <p:nvPicPr>
                      <p:cNvPr id="306" name="Google Shape;306;p27"/>
                      <p:cNvPicPr preferRelativeResize="0"/>
                      <p:nvPr/>
                    </p:nvPicPr>
                    <p:blipFill rotWithShape="1">
                      <a:blip r:embed="rId7">
                        <a:alphaModFix/>
                      </a:blip>
                      <a:srcRect b="0" l="0" r="0" t="0"/>
                      <a:stretch/>
                    </p:blipFill>
                    <p:spPr>
                      <a:xfrm>
                        <a:off x="11014710" y="6073140"/>
                        <a:ext cx="1177290" cy="78486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10" name="Shape 3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1" name="Google Shape;311;p28"/>
          <p:cNvSpPr txBox="1"/>
          <p:nvPr>
            <p:ph type="title"/>
          </p:nvPr>
        </p:nvSpPr>
        <p:spPr>
          <a:xfrm>
            <a:off x="1036320" y="137795"/>
            <a:ext cx="10988675" cy="87757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 fontScale="90000"/>
          </a:bodyPr>
          <a:lstStyle/>
          <a:p>
            <a:pPr indent="0" lvl="0" marL="0" rt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B050"/>
              </a:buClr>
              <a:buSzPct val="100000"/>
              <a:buFont typeface="Calibri"/>
              <a:buNone/>
            </a:pPr>
            <a:r>
              <a:rPr b="1" lang="en-IN" sz="5335">
                <a:solidFill>
                  <a:srgbClr val="00B050"/>
                </a:solidFill>
              </a:rPr>
              <a:t>Continued...</a:t>
            </a:r>
            <a:endParaRPr b="1" sz="5335">
              <a:solidFill>
                <a:srgbClr val="00B050"/>
              </a:solidFill>
            </a:endParaRPr>
          </a:p>
        </p:txBody>
      </p:sp>
      <p:sp>
        <p:nvSpPr>
          <p:cNvPr id="312" name="Google Shape;312;p28"/>
          <p:cNvSpPr txBox="1"/>
          <p:nvPr>
            <p:ph idx="1" type="body"/>
          </p:nvPr>
        </p:nvSpPr>
        <p:spPr>
          <a:xfrm>
            <a:off x="223520" y="1015365"/>
            <a:ext cx="11801475" cy="560260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200"/>
              <a:buNone/>
            </a:pPr>
            <a:r>
              <a:rPr b="1" i="1" lang="en-IN" sz="2200">
                <a:solidFill>
                  <a:schemeClr val="accent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Biostimulation: </a:t>
            </a:r>
            <a:endParaRPr b="1" i="1" sz="2200">
              <a:solidFill>
                <a:schemeClr val="accent2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28600" lvl="0" marL="2286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Noto Sans Symbols"/>
              <a:buChar char="⮚"/>
            </a:pP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As the name suggests, </a:t>
            </a:r>
            <a:r>
              <a:rPr b="1" i="1" lang="en-IN" sz="2200">
                <a:latin typeface="Times New Roman"/>
                <a:ea typeface="Times New Roman"/>
                <a:cs typeface="Times New Roman"/>
                <a:sym typeface="Times New Roman"/>
              </a:rPr>
              <a:t>bacteria</a:t>
            </a: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 is </a:t>
            </a:r>
            <a:r>
              <a:rPr i="1" lang="en-IN" sz="2200">
                <a:latin typeface="Times New Roman"/>
                <a:ea typeface="Times New Roman"/>
                <a:cs typeface="Times New Roman"/>
                <a:sym typeface="Times New Roman"/>
              </a:rPr>
              <a:t>stimulated</a:t>
            </a: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 to initiate the process.</a:t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28600" lvl="0" marL="2286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Noto Sans Symbols"/>
              <a:buChar char="⮚"/>
            </a:pP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The </a:t>
            </a:r>
            <a:r>
              <a:rPr i="1" lang="en-IN" sz="2200">
                <a:latin typeface="Times New Roman"/>
                <a:ea typeface="Times New Roman"/>
                <a:cs typeface="Times New Roman"/>
                <a:sym typeface="Times New Roman"/>
              </a:rPr>
              <a:t>contaminated soil</a:t>
            </a: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 is first </a:t>
            </a:r>
            <a:r>
              <a:rPr i="1" lang="en-IN" sz="2200">
                <a:latin typeface="Times New Roman"/>
                <a:ea typeface="Times New Roman"/>
                <a:cs typeface="Times New Roman"/>
                <a:sym typeface="Times New Roman"/>
              </a:rPr>
              <a:t>mixed</a:t>
            </a: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 with special nutrients substances.</a:t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28600" lvl="0" marL="2286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Noto Sans Symbols"/>
              <a:buChar char="⮚"/>
            </a:pP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It stimulates growth of microbes, resulting in efficient and quick removal of contaminants.</a:t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Noto Sans Symbols"/>
              <a:buNone/>
            </a:pPr>
            <a:r>
              <a:t/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200"/>
              <a:buNone/>
            </a:pPr>
            <a:r>
              <a:rPr b="1" i="1" lang="en-IN" sz="2200">
                <a:solidFill>
                  <a:schemeClr val="accent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Bioaugmentation: </a:t>
            </a:r>
            <a:endParaRPr b="1" i="1" sz="2200">
              <a:solidFill>
                <a:schemeClr val="accent2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28600" lvl="0" marL="2286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Noto Sans Symbols"/>
              <a:buChar char="⮚"/>
            </a:pP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At times, microorganisms are required to </a:t>
            </a:r>
            <a:r>
              <a:rPr i="1" lang="en-IN" sz="2200">
                <a:solidFill>
                  <a:srgbClr val="FF99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extract </a:t>
            </a: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the contaminants.</a:t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None/>
            </a:pP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For example – municipal </a:t>
            </a: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waste water</a:t>
            </a: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. </a:t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28600" lvl="0" marL="2286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Noto Sans Symbols"/>
              <a:buChar char="⮚"/>
            </a:pP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In these cases, the process of bioaugmentation is used.</a:t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88900" lvl="0" marL="2286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Noto Sans Symbols"/>
              <a:buNone/>
            </a:pPr>
            <a:r>
              <a:t/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None/>
            </a:pP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One major </a:t>
            </a:r>
            <a:r>
              <a:rPr b="1" i="1" lang="en-IN" sz="2200">
                <a:latin typeface="Times New Roman"/>
                <a:ea typeface="Times New Roman"/>
                <a:cs typeface="Times New Roman"/>
                <a:sym typeface="Times New Roman"/>
              </a:rPr>
              <a:t>drawback</a:t>
            </a: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:</a:t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28600" lvl="0" marL="2286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Noto Sans Symbols"/>
              <a:buChar char="⮚"/>
            </a:pP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 It almost becomes impossible to control growth of microorganisms in the process of removing contaminant.</a:t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descr="CMRIT A++ Logo-01" id="313" name="Google Shape;313;p28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32080" y="71755"/>
            <a:ext cx="1419225" cy="943610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314" name="Google Shape;314;p28"/>
          <p:cNvGraphicFramePr/>
          <p:nvPr/>
        </p:nvGraphicFramePr>
        <p:xfrm>
          <a:off x="11014710" y="6073140"/>
          <a:ext cx="1177290" cy="784860"/>
        </p:xfrm>
        <a:graphic>
          <a:graphicData uri="http://schemas.openxmlformats.org/presentationml/2006/ole">
            <mc:AlternateContent>
              <mc:Choice Requires="v">
                <p:oleObj r:id="rId5" imgH="784860" imgW="1177290" progId="Paint.Picture" spid="_x0000_s1">
                  <p:embed/>
                </p:oleObj>
              </mc:Choice>
              <mc:Fallback>
                <p:oleObj r:id="rId6" imgH="784860" imgW="1177290" progId="Paint.Picture">
                  <p:embed/>
                  <p:pic>
                    <p:nvPicPr>
                      <p:cNvPr id="314" name="Google Shape;314;p28"/>
                      <p:cNvPicPr preferRelativeResize="0"/>
                      <p:nvPr/>
                    </p:nvPicPr>
                    <p:blipFill rotWithShape="1">
                      <a:blip r:embed="rId7">
                        <a:alphaModFix/>
                      </a:blip>
                      <a:srcRect b="0" l="0" r="0" t="0"/>
                      <a:stretch/>
                    </p:blipFill>
                    <p:spPr>
                      <a:xfrm>
                        <a:off x="11014710" y="6073140"/>
                        <a:ext cx="1177290" cy="78486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18" name="Shape 3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9" name="Google Shape;319;p29"/>
          <p:cNvSpPr txBox="1"/>
          <p:nvPr>
            <p:ph type="title"/>
          </p:nvPr>
        </p:nvSpPr>
        <p:spPr>
          <a:xfrm>
            <a:off x="838200" y="221615"/>
            <a:ext cx="10988675" cy="87757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 fontScale="90000"/>
          </a:bodyPr>
          <a:lstStyle/>
          <a:p>
            <a:pPr indent="0" lvl="0" marL="0" rt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B050"/>
              </a:buClr>
              <a:buSzPct val="100000"/>
              <a:buFont typeface="Calibri"/>
              <a:buNone/>
            </a:pPr>
            <a:r>
              <a:rPr b="1" lang="en-IN" sz="5335">
                <a:solidFill>
                  <a:srgbClr val="00B050"/>
                </a:solidFill>
              </a:rPr>
              <a:t>Continued...</a:t>
            </a:r>
            <a:endParaRPr b="1" sz="5335">
              <a:solidFill>
                <a:srgbClr val="00B050"/>
              </a:solidFill>
            </a:endParaRPr>
          </a:p>
        </p:txBody>
      </p:sp>
      <p:sp>
        <p:nvSpPr>
          <p:cNvPr id="320" name="Google Shape;320;p29"/>
          <p:cNvSpPr txBox="1"/>
          <p:nvPr>
            <p:ph idx="1" type="body"/>
          </p:nvPr>
        </p:nvSpPr>
        <p:spPr>
          <a:xfrm>
            <a:off x="245110" y="939165"/>
            <a:ext cx="11504930" cy="558990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200"/>
              <a:buNone/>
            </a:pPr>
            <a:r>
              <a:rPr b="1" i="1" lang="en-IN" sz="2200">
                <a:solidFill>
                  <a:schemeClr val="accent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Intrinsic Bioremediation: </a:t>
            </a:r>
            <a:endParaRPr b="1" i="1" sz="2200">
              <a:solidFill>
                <a:schemeClr val="accent2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28600" lvl="0" marL="2286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Noto Sans Symbols"/>
              <a:buChar char="⮚"/>
            </a:pP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It is most effective in soil and water because these always have a high probability of being  contaminated. </a:t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88900" lvl="0" marL="2286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Noto Sans Symbols"/>
              <a:buNone/>
            </a:pPr>
            <a:r>
              <a:t/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28600" lvl="0" marL="2286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Noto Sans Symbols"/>
              <a:buChar char="⮚"/>
            </a:pP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It is mostly used in</a:t>
            </a:r>
            <a:r>
              <a:rPr i="1" lang="en-IN" sz="2200">
                <a:solidFill>
                  <a:schemeClr val="accent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underground places</a:t>
            </a: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 like underground petroleum tanks.</a:t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88900" lvl="0" marL="2286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Noto Sans Symbols"/>
              <a:buNone/>
            </a:pPr>
            <a:r>
              <a:t/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28600" lvl="0" marL="2286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Noto Sans Symbols"/>
              <a:buChar char="⮚"/>
            </a:pP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In such place,</a:t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28600" lvl="0" marL="2286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Noto Sans Symbols"/>
              <a:buChar char="▪"/>
            </a:pP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It is difficult to </a:t>
            </a:r>
            <a:r>
              <a:rPr i="1" lang="en-IN" sz="2200">
                <a:latin typeface="Times New Roman"/>
                <a:ea typeface="Times New Roman"/>
                <a:cs typeface="Times New Roman"/>
                <a:sym typeface="Times New Roman"/>
              </a:rPr>
              <a:t>detect </a:t>
            </a: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a</a:t>
            </a:r>
            <a:r>
              <a:rPr i="1" lang="en-IN" sz="2200">
                <a:latin typeface="Times New Roman"/>
                <a:ea typeface="Times New Roman"/>
                <a:cs typeface="Times New Roman"/>
                <a:sym typeface="Times New Roman"/>
              </a:rPr>
              <a:t> leakage</a:t>
            </a: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 and </a:t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28600" lvl="0" marL="2286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Noto Sans Symbols"/>
              <a:buChar char="▪"/>
            </a:pPr>
            <a:r>
              <a:rPr i="1" lang="en-IN" sz="2200">
                <a:latin typeface="Times New Roman"/>
                <a:ea typeface="Times New Roman"/>
                <a:cs typeface="Times New Roman"/>
                <a:sym typeface="Times New Roman"/>
              </a:rPr>
              <a:t>Contaminants </a:t>
            </a: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and </a:t>
            </a:r>
            <a:r>
              <a:rPr i="1" lang="en-IN" sz="2200">
                <a:latin typeface="Times New Roman"/>
                <a:ea typeface="Times New Roman"/>
                <a:cs typeface="Times New Roman"/>
                <a:sym typeface="Times New Roman"/>
              </a:rPr>
              <a:t>toxins</a:t>
            </a: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 enter through the leaks and contaminate the petrol. </a:t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88900" lvl="0" marL="2286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Noto Sans Symbols"/>
              <a:buNone/>
            </a:pPr>
            <a:r>
              <a:t/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28600" lvl="0" marL="2286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Noto Sans Symbols"/>
              <a:buChar char="⮚"/>
            </a:pP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Thus, only </a:t>
            </a:r>
            <a:r>
              <a:rPr i="1" lang="en-IN" sz="2200">
                <a:solidFill>
                  <a:schemeClr val="accent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microorganisms</a:t>
            </a: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 can</a:t>
            </a:r>
            <a:r>
              <a:rPr b="1" i="1" lang="en-IN" sz="2200">
                <a:solidFill>
                  <a:schemeClr val="accent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remove </a:t>
            </a: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the toxins and clean the tanks.</a:t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88900" lvl="0" marL="2286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Noto Sans Symbols"/>
              <a:buNone/>
            </a:pPr>
            <a:r>
              <a:t/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28600" lvl="0" marL="2286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Noto Sans Symbols"/>
              <a:buChar char="⮚"/>
            </a:pP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Microorganisms are utilized here because of their</a:t>
            </a:r>
            <a:r>
              <a:rPr i="1" lang="en-IN" sz="2200">
                <a:latin typeface="Times New Roman"/>
                <a:ea typeface="Times New Roman"/>
                <a:cs typeface="Times New Roman"/>
                <a:sym typeface="Times New Roman"/>
              </a:rPr>
              <a:t> ability</a:t>
            </a: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 to</a:t>
            </a:r>
            <a:r>
              <a:rPr i="1" lang="en-IN" sz="2200"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i="1" lang="en-IN" sz="2200">
                <a:solidFill>
                  <a:schemeClr val="accent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degrade pollutants</a:t>
            </a: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 via biochemical pathways.</a:t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88900" lvl="0" marL="2286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Noto Sans Symbols"/>
              <a:buNone/>
            </a:pPr>
            <a:r>
              <a:t/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descr="CMRIT A++ Logo-01" id="321" name="Google Shape;321;p29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32080" y="71755"/>
            <a:ext cx="1419225" cy="943610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322" name="Google Shape;322;p29"/>
          <p:cNvGraphicFramePr/>
          <p:nvPr/>
        </p:nvGraphicFramePr>
        <p:xfrm>
          <a:off x="11169650" y="6392545"/>
          <a:ext cx="1022350" cy="465455"/>
        </p:xfrm>
        <a:graphic>
          <a:graphicData uri="http://schemas.openxmlformats.org/presentationml/2006/ole">
            <mc:AlternateContent>
              <mc:Choice Requires="v">
                <p:oleObj r:id="rId5" imgH="465455" imgW="1022350" progId="Paint.Picture" spid="_x0000_s1">
                  <p:embed/>
                </p:oleObj>
              </mc:Choice>
              <mc:Fallback>
                <p:oleObj r:id="rId6" imgH="465455" imgW="1022350" progId="Paint.Picture">
                  <p:embed/>
                  <p:pic>
                    <p:nvPicPr>
                      <p:cNvPr id="322" name="Google Shape;322;p29"/>
                      <p:cNvPicPr preferRelativeResize="0"/>
                      <p:nvPr/>
                    </p:nvPicPr>
                    <p:blipFill rotWithShape="1">
                      <a:blip r:embed="rId7">
                        <a:alphaModFix/>
                      </a:blip>
                      <a:srcRect b="0" l="0" r="0" t="0"/>
                      <a:stretch/>
                    </p:blipFill>
                    <p:spPr>
                      <a:xfrm>
                        <a:off x="11169650" y="6392545"/>
                        <a:ext cx="1022350" cy="46545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3"/>
          <p:cNvSpPr txBox="1"/>
          <p:nvPr>
            <p:ph type="title"/>
          </p:nvPr>
        </p:nvSpPr>
        <p:spPr>
          <a:xfrm>
            <a:off x="1550670" y="71755"/>
            <a:ext cx="10463530" cy="132588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 fontScale="90000"/>
          </a:bodyPr>
          <a:lstStyle/>
          <a:p>
            <a:pPr indent="0" lvl="0" marL="0" rt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B050"/>
              </a:buClr>
              <a:buSzPct val="100000"/>
              <a:buFont typeface="Calibri"/>
              <a:buNone/>
            </a:pPr>
            <a:r>
              <a:rPr b="1" lang="en-IN" sz="5335">
                <a:solidFill>
                  <a:srgbClr val="00B050"/>
                </a:solidFill>
              </a:rPr>
              <a:t>Muscular and Skeletal Systems as scaffolds, scaffolds and tissue engineering  </a:t>
            </a:r>
            <a:endParaRPr b="1" sz="5335">
              <a:solidFill>
                <a:srgbClr val="00B050"/>
              </a:solidFill>
            </a:endParaRPr>
          </a:p>
        </p:txBody>
      </p:sp>
      <p:sp>
        <p:nvSpPr>
          <p:cNvPr id="110" name="Google Shape;110;p3"/>
          <p:cNvSpPr txBox="1"/>
          <p:nvPr>
            <p:ph idx="1" type="body"/>
          </p:nvPr>
        </p:nvSpPr>
        <p:spPr>
          <a:xfrm>
            <a:off x="309880" y="1638935"/>
            <a:ext cx="11605260" cy="498983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 lnSpcReduction="10000"/>
          </a:bodyPr>
          <a:lstStyle/>
          <a:p>
            <a:pPr indent="-228600" lvl="0" marL="22860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Noto Sans Symbols"/>
              <a:buChar char="▪"/>
            </a:pP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The musculoskeletal system (locomotor system) </a:t>
            </a:r>
            <a:r>
              <a:rPr i="1" lang="en-IN" sz="2200">
                <a:latin typeface="Times New Roman"/>
                <a:ea typeface="Times New Roman"/>
                <a:cs typeface="Times New Roman"/>
                <a:sym typeface="Times New Roman"/>
              </a:rPr>
              <a:t>provides</a:t>
            </a: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 body with:</a:t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88900" lvl="0" marL="2286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Noto Sans Symbols"/>
              <a:buNone/>
            </a:pPr>
            <a:r>
              <a:t/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28600" lvl="0" marL="2286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Noto Sans Symbols"/>
              <a:buChar char="✔"/>
            </a:pP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movement </a:t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28600" lvl="0" marL="2286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Noto Sans Symbols"/>
              <a:buChar char="✔"/>
            </a:pP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stability </a:t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28600" lvl="0" marL="2286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Noto Sans Symbols"/>
              <a:buChar char="✔"/>
            </a:pP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shape and</a:t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28600" lvl="0" marL="2286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Noto Sans Symbols"/>
              <a:buChar char="✔"/>
            </a:pP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 support. </a:t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88900" lvl="0" marL="2286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Noto Sans Symbols"/>
              <a:buNone/>
            </a:pPr>
            <a:r>
              <a:t/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28600" lvl="0" marL="2286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Noto Sans Symbols"/>
              <a:buChar char="▪"/>
            </a:pP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It is subdivided into 2 broad systems:</a:t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88900" lvl="0" marL="2286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Noto Sans Symbols"/>
              <a:buNone/>
            </a:pPr>
            <a:r>
              <a:t/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457200" lvl="0" marL="4572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Noto Sans Symbols"/>
              <a:buAutoNum type="arabicPeriod"/>
            </a:pPr>
            <a:r>
              <a:rPr lang="en-IN" sz="2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Muscular system</a:t>
            </a:r>
            <a:endParaRPr sz="22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457200" lvl="0" marL="4572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Noto Sans Symbols"/>
              <a:buAutoNum type="arabicPeriod"/>
            </a:pPr>
            <a:r>
              <a:rPr lang="en-IN" sz="2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Skeletal system</a:t>
            </a:r>
            <a:endParaRPr sz="22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descr="CMRIT A++ Logo-01" id="111" name="Google Shape;111;p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32080" y="71755"/>
            <a:ext cx="1419225" cy="943610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112" name="Google Shape;112;p3"/>
          <p:cNvGraphicFramePr/>
          <p:nvPr/>
        </p:nvGraphicFramePr>
        <p:xfrm>
          <a:off x="11014710" y="6073140"/>
          <a:ext cx="1177290" cy="784860"/>
        </p:xfrm>
        <a:graphic>
          <a:graphicData uri="http://schemas.openxmlformats.org/presentationml/2006/ole">
            <mc:AlternateContent>
              <mc:Choice Requires="v">
                <p:oleObj r:id="rId5" imgH="784860" imgW="1177290" progId="Paint.Picture" spid="_x0000_s1">
                  <p:embed/>
                </p:oleObj>
              </mc:Choice>
              <mc:Fallback>
                <p:oleObj r:id="rId6" imgH="784860" imgW="1177290" progId="Paint.Picture">
                  <p:embed/>
                  <p:pic>
                    <p:nvPicPr>
                      <p:cNvPr id="112" name="Google Shape;112;p3"/>
                      <p:cNvPicPr preferRelativeResize="0"/>
                      <p:nvPr/>
                    </p:nvPicPr>
                    <p:blipFill rotWithShape="1">
                      <a:blip r:embed="rId7">
                        <a:alphaModFix/>
                      </a:blip>
                      <a:srcRect b="0" l="0" r="0" t="0"/>
                      <a:stretch/>
                    </p:blipFill>
                    <p:spPr>
                      <a:xfrm>
                        <a:off x="11014710" y="6073140"/>
                        <a:ext cx="1177290" cy="78486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26" name="Shape 3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" name="Google Shape;327;p30"/>
          <p:cNvSpPr txBox="1"/>
          <p:nvPr>
            <p:ph type="title"/>
          </p:nvPr>
        </p:nvSpPr>
        <p:spPr>
          <a:xfrm>
            <a:off x="838200" y="221615"/>
            <a:ext cx="10988675" cy="87757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 fontScale="90000"/>
          </a:bodyPr>
          <a:lstStyle/>
          <a:p>
            <a:pPr indent="0" lvl="0" marL="0" rt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B050"/>
              </a:buClr>
              <a:buSzPct val="100000"/>
              <a:buFont typeface="Calibri"/>
              <a:buNone/>
            </a:pPr>
            <a:r>
              <a:rPr b="1" lang="en-IN" sz="5335">
                <a:solidFill>
                  <a:srgbClr val="00B050"/>
                </a:solidFill>
              </a:rPr>
              <a:t>Continued...</a:t>
            </a:r>
            <a:endParaRPr b="1" sz="5335">
              <a:solidFill>
                <a:srgbClr val="00B050"/>
              </a:solidFill>
            </a:endParaRPr>
          </a:p>
        </p:txBody>
      </p:sp>
      <p:sp>
        <p:nvSpPr>
          <p:cNvPr id="328" name="Google Shape;328;p30"/>
          <p:cNvSpPr txBox="1"/>
          <p:nvPr>
            <p:ph idx="1" type="body"/>
          </p:nvPr>
        </p:nvSpPr>
        <p:spPr>
          <a:xfrm>
            <a:off x="384810" y="1015365"/>
            <a:ext cx="11552555" cy="516191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28600" lvl="0" marL="22860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Char char="•"/>
            </a:pP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Immobilization of microbial cells and enzymes </a:t>
            </a:r>
            <a:r>
              <a:rPr i="1" lang="en-IN" sz="2200">
                <a:latin typeface="Times New Roman"/>
                <a:ea typeface="Times New Roman"/>
                <a:cs typeface="Times New Roman"/>
                <a:sym typeface="Times New Roman"/>
              </a:rPr>
              <a:t>by adsorption </a:t>
            </a: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is done through their physical interaction with surface of water-insoluble carriers. </a:t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88900" lvl="0" marL="2286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None/>
            </a:pPr>
            <a:r>
              <a:t/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28600" lvl="0" marL="2286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Char char="•"/>
            </a:pP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This method, is quick, simple, eco-friendly and cost-effective.</a:t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88900" lvl="0" marL="2286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None/>
            </a:pPr>
            <a:r>
              <a:t/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28600" lvl="0" marL="2286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Noto Sans Symbols"/>
              <a:buChar char="⮚"/>
            </a:pP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Bioremediation helps to:</a:t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28600" lvl="0" marL="2286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Noto Sans Symbols"/>
              <a:buChar char="✔"/>
            </a:pP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clean up water sources,</a:t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28600" lvl="0" marL="2286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Noto Sans Symbols"/>
              <a:buChar char="✔"/>
            </a:pP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create healthier soil, and </a:t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28600" lvl="0" marL="2286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Noto Sans Symbols"/>
              <a:buChar char="✔"/>
            </a:pP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improve air quality around the globe. </a:t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88900" lvl="0" marL="2286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Noto Sans Symbols"/>
              <a:buNone/>
            </a:pPr>
            <a:r>
              <a:t/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28600" lvl="0" marL="2286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Noto Sans Symbols"/>
              <a:buChar char="⮚"/>
            </a:pP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But </a:t>
            </a:r>
            <a:r>
              <a:rPr i="1" lang="en-IN" sz="2200">
                <a:latin typeface="Times New Roman"/>
                <a:ea typeface="Times New Roman"/>
                <a:cs typeface="Times New Roman"/>
                <a:sym typeface="Times New Roman"/>
              </a:rPr>
              <a:t>Excavation-based</a:t>
            </a: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 remediation processes, can be disruptive.</a:t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88900" lvl="0" marL="2286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Noto Sans Symbols"/>
              <a:buNone/>
            </a:pPr>
            <a:r>
              <a:t/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descr="CMRIT A++ Logo-01" id="329" name="Google Shape;329;p30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32080" y="71755"/>
            <a:ext cx="1419225" cy="943610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330" name="Google Shape;330;p30"/>
          <p:cNvGraphicFramePr/>
          <p:nvPr/>
        </p:nvGraphicFramePr>
        <p:xfrm>
          <a:off x="11014710" y="6073140"/>
          <a:ext cx="1177290" cy="784860"/>
        </p:xfrm>
        <a:graphic>
          <a:graphicData uri="http://schemas.openxmlformats.org/presentationml/2006/ole">
            <mc:AlternateContent>
              <mc:Choice Requires="v">
                <p:oleObj r:id="rId5" imgH="784860" imgW="1177290" progId="Paint.Picture" spid="_x0000_s1">
                  <p:embed/>
                </p:oleObj>
              </mc:Choice>
              <mc:Fallback>
                <p:oleObj r:id="rId6" imgH="784860" imgW="1177290" progId="Paint.Picture">
                  <p:embed/>
                  <p:pic>
                    <p:nvPicPr>
                      <p:cNvPr id="330" name="Google Shape;330;p30"/>
                      <p:cNvPicPr preferRelativeResize="0"/>
                      <p:nvPr/>
                    </p:nvPicPr>
                    <p:blipFill rotWithShape="1">
                      <a:blip r:embed="rId7">
                        <a:alphaModFix/>
                      </a:blip>
                      <a:srcRect b="0" l="0" r="0" t="0"/>
                      <a:stretch/>
                    </p:blipFill>
                    <p:spPr>
                      <a:xfrm>
                        <a:off x="11014710" y="6073140"/>
                        <a:ext cx="1177290" cy="78486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34" name="Shape 3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5" name="Google Shape;335;p31"/>
          <p:cNvSpPr txBox="1"/>
          <p:nvPr>
            <p:ph type="title"/>
          </p:nvPr>
        </p:nvSpPr>
        <p:spPr>
          <a:xfrm>
            <a:off x="838200" y="221615"/>
            <a:ext cx="10988675" cy="87757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 fontScale="90000"/>
          </a:bodyPr>
          <a:lstStyle/>
          <a:p>
            <a:pPr indent="0" lvl="0" marL="0" rt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B050"/>
              </a:buClr>
              <a:buSzPct val="100000"/>
              <a:buFont typeface="Calibri"/>
              <a:buNone/>
            </a:pPr>
            <a:r>
              <a:rPr b="1" lang="en-IN" sz="5335">
                <a:solidFill>
                  <a:srgbClr val="00B050"/>
                </a:solidFill>
              </a:rPr>
              <a:t>Biomining</a:t>
            </a:r>
            <a:endParaRPr b="1" sz="5335">
              <a:solidFill>
                <a:srgbClr val="00B050"/>
              </a:solidFill>
            </a:endParaRPr>
          </a:p>
        </p:txBody>
      </p:sp>
      <p:sp>
        <p:nvSpPr>
          <p:cNvPr id="336" name="Google Shape;336;p31"/>
          <p:cNvSpPr txBox="1"/>
          <p:nvPr>
            <p:ph idx="1" type="body"/>
          </p:nvPr>
        </p:nvSpPr>
        <p:spPr>
          <a:xfrm>
            <a:off x="431800" y="1242695"/>
            <a:ext cx="11318240" cy="493458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28600" lvl="0" marL="22860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Noto Sans Symbols"/>
              <a:buChar char="⮚"/>
            </a:pPr>
            <a:r>
              <a:rPr b="1" lang="en-IN" sz="2200">
                <a:latin typeface="Times New Roman"/>
                <a:ea typeface="Times New Roman"/>
                <a:cs typeface="Times New Roman"/>
                <a:sym typeface="Times New Roman"/>
              </a:rPr>
              <a:t>Biomining </a:t>
            </a: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is the process of using microorganisms (microbes) to </a:t>
            </a:r>
            <a:r>
              <a:rPr i="1" lang="en-IN" sz="2200">
                <a:solidFill>
                  <a:schemeClr val="accent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extract metals</a:t>
            </a: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 of economic interest </a:t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28600" lvl="0" marL="2286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Noto Sans Symbols"/>
              <a:buChar char="⮚"/>
            </a:pP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Biomining techniques may also be used to</a:t>
            </a:r>
            <a:r>
              <a:rPr i="1" lang="en-IN" sz="2200">
                <a:solidFill>
                  <a:schemeClr val="accent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clean up</a:t>
            </a: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 sites that have been polluted with metals.</a:t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28600" lvl="0" marL="2286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Noto Sans Symbols"/>
              <a:buChar char="⮚"/>
            </a:pP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Valuable metals are commonly found in solid minerals.</a:t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28600" lvl="0" marL="2286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Noto Sans Symbols"/>
              <a:buChar char="⮚"/>
            </a:pP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Microbes can oxidize metals, allowing them to dissolve in water. </a:t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28600" lvl="0" marL="2286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Noto Sans Symbols"/>
              <a:buChar char="⮚"/>
            </a:pP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This is the basic process behind most biomining.</a:t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88900" lvl="0" marL="2286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Noto Sans Symbols"/>
              <a:buNone/>
            </a:pPr>
            <a:r>
              <a:t/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28600" lvl="0" marL="2286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Noto Sans Symbols"/>
              <a:buChar char="⮚"/>
            </a:pPr>
            <a:r>
              <a:rPr b="1" lang="en-IN" sz="2200">
                <a:latin typeface="Times New Roman"/>
                <a:ea typeface="Times New Roman"/>
                <a:cs typeface="Times New Roman"/>
                <a:sym typeface="Times New Roman"/>
              </a:rPr>
              <a:t>Another, </a:t>
            </a: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biomining technique uses microbes to </a:t>
            </a:r>
            <a:r>
              <a:rPr i="1" lang="en-IN" sz="2200">
                <a:solidFill>
                  <a:schemeClr val="accent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break down</a:t>
            </a: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 the surrounding </a:t>
            </a:r>
            <a:r>
              <a:rPr i="1" lang="en-IN" sz="2200">
                <a:solidFill>
                  <a:schemeClr val="accent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minerals.</a:t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28600" lvl="0" marL="2286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Noto Sans Symbols"/>
              <a:buChar char="⮚"/>
            </a:pP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This makes it </a:t>
            </a:r>
            <a:r>
              <a:rPr b="1" i="1" lang="en-IN" sz="2200">
                <a:latin typeface="Times New Roman"/>
                <a:ea typeface="Times New Roman"/>
                <a:cs typeface="Times New Roman"/>
                <a:sym typeface="Times New Roman"/>
              </a:rPr>
              <a:t>easier</a:t>
            </a: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 to </a:t>
            </a:r>
            <a:r>
              <a:rPr b="1" i="1" lang="en-IN" sz="2200">
                <a:latin typeface="Times New Roman"/>
                <a:ea typeface="Times New Roman"/>
                <a:cs typeface="Times New Roman"/>
                <a:sym typeface="Times New Roman"/>
              </a:rPr>
              <a:t>recover</a:t>
            </a: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 the </a:t>
            </a:r>
            <a:r>
              <a:rPr b="1" i="1" lang="en-IN" sz="2200">
                <a:latin typeface="Times New Roman"/>
                <a:ea typeface="Times New Roman"/>
                <a:cs typeface="Times New Roman"/>
                <a:sym typeface="Times New Roman"/>
              </a:rPr>
              <a:t>metal</a:t>
            </a: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 of interest directly from the remaining rock.</a:t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88900" lvl="0" marL="2286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Noto Sans Symbols"/>
              <a:buNone/>
            </a:pPr>
            <a:r>
              <a:t/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28600" lvl="0" marL="2286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Noto Sans Symbols"/>
              <a:buChar char="⮚"/>
            </a:pP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Most current biomining operations target valuable metals like:</a:t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28600" lvl="0" marL="2286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Char char="•"/>
            </a:pP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copper, uranium, nickel, and gold, commonly found in sulfidic (sulfur-bearing) minerals.</a:t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88900" lvl="0" marL="2286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Noto Sans Symbols"/>
              <a:buNone/>
            </a:pPr>
            <a:r>
              <a:t/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descr="CMRIT A++ Logo-01" id="337" name="Google Shape;337;p3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32080" y="71755"/>
            <a:ext cx="1419225" cy="943610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338" name="Google Shape;338;p31"/>
          <p:cNvGraphicFramePr/>
          <p:nvPr/>
        </p:nvGraphicFramePr>
        <p:xfrm>
          <a:off x="11014710" y="6073140"/>
          <a:ext cx="1177290" cy="784860"/>
        </p:xfrm>
        <a:graphic>
          <a:graphicData uri="http://schemas.openxmlformats.org/presentationml/2006/ole">
            <mc:AlternateContent>
              <mc:Choice Requires="v">
                <p:oleObj r:id="rId5" imgH="784860" imgW="1177290" progId="Paint.Picture" spid="_x0000_s1">
                  <p:embed/>
                </p:oleObj>
              </mc:Choice>
              <mc:Fallback>
                <p:oleObj r:id="rId6" imgH="784860" imgW="1177290" progId="Paint.Picture">
                  <p:embed/>
                  <p:pic>
                    <p:nvPicPr>
                      <p:cNvPr id="338" name="Google Shape;338;p31"/>
                      <p:cNvPicPr preferRelativeResize="0"/>
                      <p:nvPr/>
                    </p:nvPicPr>
                    <p:blipFill rotWithShape="1">
                      <a:blip r:embed="rId7">
                        <a:alphaModFix/>
                      </a:blip>
                      <a:srcRect b="0" l="0" r="0" t="0"/>
                      <a:stretch/>
                    </p:blipFill>
                    <p:spPr>
                      <a:xfrm>
                        <a:off x="11014710" y="6073140"/>
                        <a:ext cx="1177290" cy="78486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42" name="Shape 3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3" name="Google Shape;343;p32"/>
          <p:cNvSpPr txBox="1"/>
          <p:nvPr>
            <p:ph type="title"/>
          </p:nvPr>
        </p:nvSpPr>
        <p:spPr>
          <a:xfrm>
            <a:off x="838200" y="221615"/>
            <a:ext cx="10988675" cy="87757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 fontScale="90000"/>
          </a:bodyPr>
          <a:lstStyle/>
          <a:p>
            <a:pPr indent="0" lvl="0" marL="0" rt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B050"/>
              </a:buClr>
              <a:buSzPct val="100000"/>
              <a:buFont typeface="Calibri"/>
              <a:buNone/>
            </a:pPr>
            <a:r>
              <a:rPr b="1" lang="en-IN" sz="5335">
                <a:solidFill>
                  <a:srgbClr val="00B050"/>
                </a:solidFill>
              </a:rPr>
              <a:t>Continued...</a:t>
            </a:r>
            <a:endParaRPr b="1" sz="5335">
              <a:solidFill>
                <a:srgbClr val="00B050"/>
              </a:solidFill>
            </a:endParaRPr>
          </a:p>
        </p:txBody>
      </p:sp>
      <p:sp>
        <p:nvSpPr>
          <p:cNvPr id="344" name="Google Shape;344;p32"/>
          <p:cNvSpPr txBox="1"/>
          <p:nvPr>
            <p:ph idx="1" type="body"/>
          </p:nvPr>
        </p:nvSpPr>
        <p:spPr>
          <a:xfrm>
            <a:off x="431800" y="1242695"/>
            <a:ext cx="11318240" cy="493458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28600" lvl="0" marL="22860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Noto Sans Symbols"/>
              <a:buChar char="⮚"/>
            </a:pP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Other metals, like gold, are </a:t>
            </a:r>
            <a:r>
              <a:rPr i="1" lang="en-IN" sz="2200">
                <a:solidFill>
                  <a:schemeClr val="accent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not directly dissolved</a:t>
            </a: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 by this microbial process, but minerals surrounding these metals are dissolved.</a:t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Noto Sans Symbols"/>
              <a:buNone/>
            </a:pP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28600" lvl="0" marL="2286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Noto Sans Symbols"/>
              <a:buChar char="⮚"/>
            </a:pP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When the metal of interest is directly dissolved, the biomining process is called “</a:t>
            </a:r>
            <a:r>
              <a:rPr b="1" i="1" lang="en-IN" sz="2200">
                <a:solidFill>
                  <a:schemeClr val="accent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bioleaching</a:t>
            </a: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”</a:t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88900" lvl="0" marL="2286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Noto Sans Symbols"/>
              <a:buNone/>
            </a:pPr>
            <a:r>
              <a:t/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28600" lvl="0" marL="2286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Noto Sans Symbols"/>
              <a:buChar char="⮚"/>
            </a:pP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When the metal of interest is made more accessible or “enriched” in the material left behind, it is called “</a:t>
            </a:r>
            <a:r>
              <a:rPr b="1" i="1" lang="en-IN" sz="2200">
                <a:solidFill>
                  <a:schemeClr val="accent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biooxidation</a:t>
            </a: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” </a:t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88900" lvl="0" marL="2286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Noto Sans Symbols"/>
              <a:buNone/>
            </a:pPr>
            <a:r>
              <a:t/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28600" lvl="0" marL="2286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Noto Sans Symbols"/>
              <a:buChar char="⮚"/>
            </a:pP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Both processes involve microbial reactions with necessary nutrients, like oxygen, occur together.</a:t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88900" lvl="0" marL="2286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Noto Sans Symbols"/>
              <a:buNone/>
            </a:pPr>
            <a:r>
              <a:t/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28600" lvl="0" marL="2286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200"/>
              <a:buFont typeface="Noto Sans Symbols"/>
              <a:buChar char="⮚"/>
            </a:pPr>
            <a:r>
              <a:rPr b="1" i="1" lang="en-IN" sz="2200">
                <a:solidFill>
                  <a:schemeClr val="accent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Biohydrometallurgy</a:t>
            </a: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 is a natural processes of interactions between microbes and minerals.</a:t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88900" lvl="0" marL="2286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Noto Sans Symbols"/>
              <a:buNone/>
            </a:pPr>
            <a:r>
              <a:t/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descr="CMRIT A++ Logo-01" id="345" name="Google Shape;345;p3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32080" y="71755"/>
            <a:ext cx="1419225" cy="943610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346" name="Google Shape;346;p32"/>
          <p:cNvGraphicFramePr/>
          <p:nvPr/>
        </p:nvGraphicFramePr>
        <p:xfrm>
          <a:off x="11014710" y="6073140"/>
          <a:ext cx="1177290" cy="784860"/>
        </p:xfrm>
        <a:graphic>
          <a:graphicData uri="http://schemas.openxmlformats.org/presentationml/2006/ole">
            <mc:AlternateContent>
              <mc:Choice Requires="v">
                <p:oleObj r:id="rId5" imgH="784860" imgW="1177290" progId="Paint.Picture" spid="_x0000_s1">
                  <p:embed/>
                </p:oleObj>
              </mc:Choice>
              <mc:Fallback>
                <p:oleObj r:id="rId6" imgH="784860" imgW="1177290" progId="Paint.Picture">
                  <p:embed/>
                  <p:pic>
                    <p:nvPicPr>
                      <p:cNvPr id="346" name="Google Shape;346;p32"/>
                      <p:cNvPicPr preferRelativeResize="0"/>
                      <p:nvPr/>
                    </p:nvPicPr>
                    <p:blipFill rotWithShape="1">
                      <a:blip r:embed="rId7">
                        <a:alphaModFix/>
                      </a:blip>
                      <a:srcRect b="0" l="0" r="0" t="0"/>
                      <a:stretch/>
                    </p:blipFill>
                    <p:spPr>
                      <a:xfrm>
                        <a:off x="11014710" y="6073140"/>
                        <a:ext cx="1177290" cy="78486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50" name="Shape 3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1" name="Google Shape;351;p33"/>
          <p:cNvSpPr txBox="1"/>
          <p:nvPr>
            <p:ph type="title"/>
          </p:nvPr>
        </p:nvSpPr>
        <p:spPr>
          <a:xfrm>
            <a:off x="838200" y="221615"/>
            <a:ext cx="10988675" cy="87757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 fontScale="90000"/>
          </a:bodyPr>
          <a:lstStyle/>
          <a:p>
            <a:pPr indent="0" lvl="0" marL="0" rt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B050"/>
              </a:buClr>
              <a:buSzPct val="100000"/>
              <a:buFont typeface="Calibri"/>
              <a:buNone/>
            </a:pPr>
            <a:r>
              <a:rPr b="1" lang="en-IN" sz="5335">
                <a:solidFill>
                  <a:srgbClr val="00B050"/>
                </a:solidFill>
              </a:rPr>
              <a:t>Continued...</a:t>
            </a:r>
            <a:endParaRPr b="1" sz="5335">
              <a:solidFill>
                <a:srgbClr val="00B050"/>
              </a:solidFill>
            </a:endParaRPr>
          </a:p>
        </p:txBody>
      </p:sp>
      <p:sp>
        <p:nvSpPr>
          <p:cNvPr id="352" name="Google Shape;352;p33"/>
          <p:cNvSpPr txBox="1"/>
          <p:nvPr>
            <p:ph idx="1" type="body"/>
          </p:nvPr>
        </p:nvSpPr>
        <p:spPr>
          <a:xfrm>
            <a:off x="431800" y="1099185"/>
            <a:ext cx="11318240" cy="507809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28600" lvl="0" marL="22860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Noto Sans Symbols"/>
              <a:buChar char="⮚"/>
            </a:pP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It extracts valuable metals from a </a:t>
            </a:r>
            <a:r>
              <a:rPr b="1" i="1" lang="en-IN" sz="2200">
                <a:latin typeface="Times New Roman"/>
                <a:ea typeface="Times New Roman"/>
                <a:cs typeface="Times New Roman"/>
                <a:sym typeface="Times New Roman"/>
              </a:rPr>
              <a:t>low-grade ore</a:t>
            </a: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 with the help of microorganisms such as bacteria or archaea.</a:t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22860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None/>
            </a:pP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A) </a:t>
            </a:r>
            <a:r>
              <a:rPr b="1" i="1" lang="en-IN" sz="2200">
                <a:latin typeface="Times New Roman"/>
                <a:ea typeface="Times New Roman"/>
                <a:cs typeface="Times New Roman"/>
                <a:sym typeface="Times New Roman"/>
              </a:rPr>
              <a:t>Heavy metal ions absorption process</a:t>
            </a: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:</a:t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None/>
            </a:pP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--- The metal ions of waste water adhere to surface of nanoporous adsorbents. </a:t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Noto Sans Symbols"/>
              <a:buNone/>
            </a:pP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--- The </a:t>
            </a: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adsorption</a:t>
            </a: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 process could be selective for one or more metals than others. </a:t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Noto Sans Symbols"/>
              <a:buNone/>
            </a:pP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--- The regeneration process could be achieved using a desorbing agent.</a:t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88900" lvl="0" marL="2286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Noto Sans Symbols"/>
              <a:buNone/>
            </a:pPr>
            <a:r>
              <a:t/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Noto Sans Symbols"/>
              <a:buNone/>
            </a:pP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B)</a:t>
            </a:r>
            <a:r>
              <a:rPr b="1" i="1" lang="en-IN" sz="2200">
                <a:latin typeface="Times New Roman"/>
                <a:ea typeface="Times New Roman"/>
                <a:cs typeface="Times New Roman"/>
                <a:sym typeface="Times New Roman"/>
              </a:rPr>
              <a:t> Various modification techniques </a:t>
            </a: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(i.e., nitrogenation, oxidation, and sulfuration):</a:t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Noto Sans Symbols"/>
              <a:buNone/>
            </a:pP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--- Are used to functionalize carbon with different functional groups.</a:t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Noto Sans Symbols"/>
              <a:buNone/>
            </a:pP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--- Functionalization enhances adsorption capacity and stability.</a:t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88900" lvl="0" marL="2286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Noto Sans Symbols"/>
              <a:buNone/>
            </a:pPr>
            <a:r>
              <a:t/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88900" lvl="0" marL="2286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Noto Sans Symbols"/>
              <a:buNone/>
            </a:pPr>
            <a:r>
              <a:t/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descr="CMRIT A++ Logo-01" id="353" name="Google Shape;353;p3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32080" y="71755"/>
            <a:ext cx="1419225" cy="943610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354" name="Google Shape;354;p33"/>
          <p:cNvGraphicFramePr/>
          <p:nvPr/>
        </p:nvGraphicFramePr>
        <p:xfrm>
          <a:off x="11014710" y="6073140"/>
          <a:ext cx="1177290" cy="784860"/>
        </p:xfrm>
        <a:graphic>
          <a:graphicData uri="http://schemas.openxmlformats.org/presentationml/2006/ole">
            <mc:AlternateContent>
              <mc:Choice Requires="v">
                <p:oleObj r:id="rId5" imgH="784860" imgW="1177290" progId="Paint.Picture" spid="_x0000_s1">
                  <p:embed/>
                </p:oleObj>
              </mc:Choice>
              <mc:Fallback>
                <p:oleObj r:id="rId6" imgH="784860" imgW="1177290" progId="Paint.Picture">
                  <p:embed/>
                  <p:pic>
                    <p:nvPicPr>
                      <p:cNvPr id="354" name="Google Shape;354;p33"/>
                      <p:cNvPicPr preferRelativeResize="0"/>
                      <p:nvPr/>
                    </p:nvPicPr>
                    <p:blipFill rotWithShape="1">
                      <a:blip r:embed="rId7">
                        <a:alphaModFix/>
                      </a:blip>
                      <a:srcRect b="0" l="0" r="0" t="0"/>
                      <a:stretch/>
                    </p:blipFill>
                    <p:spPr>
                      <a:xfrm>
                        <a:off x="11014710" y="6073140"/>
                        <a:ext cx="1177290" cy="78486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58" name="Shape 3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9" name="Google Shape;359;p34"/>
          <p:cNvSpPr txBox="1"/>
          <p:nvPr>
            <p:ph type="title"/>
          </p:nvPr>
        </p:nvSpPr>
        <p:spPr>
          <a:xfrm>
            <a:off x="838200" y="221615"/>
            <a:ext cx="10988675" cy="87757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 fontScale="90000"/>
          </a:bodyPr>
          <a:lstStyle/>
          <a:p>
            <a:pPr indent="0" lvl="0" marL="0" rt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B050"/>
              </a:buClr>
              <a:buSzPct val="100000"/>
              <a:buFont typeface="Calibri"/>
              <a:buNone/>
            </a:pPr>
            <a:r>
              <a:rPr b="1" lang="en-IN" sz="5335">
                <a:solidFill>
                  <a:srgbClr val="00B050"/>
                </a:solidFill>
              </a:rPr>
              <a:t>Bioprinting techniques and materials</a:t>
            </a:r>
            <a:endParaRPr b="1" sz="5335">
              <a:solidFill>
                <a:srgbClr val="00B050"/>
              </a:solidFill>
            </a:endParaRPr>
          </a:p>
        </p:txBody>
      </p:sp>
      <p:sp>
        <p:nvSpPr>
          <p:cNvPr id="360" name="Google Shape;360;p34"/>
          <p:cNvSpPr txBox="1"/>
          <p:nvPr>
            <p:ph idx="1" type="body"/>
          </p:nvPr>
        </p:nvSpPr>
        <p:spPr>
          <a:xfrm>
            <a:off x="431800" y="1242695"/>
            <a:ext cx="11318240" cy="493458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Noto Sans Symbols"/>
              <a:buNone/>
            </a:pPr>
            <a:r>
              <a:t/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descr="CMRIT A++ Logo-01" id="361" name="Google Shape;361;p3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32080" y="71755"/>
            <a:ext cx="1419225" cy="943610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362" name="Google Shape;362;p34"/>
          <p:cNvGraphicFramePr/>
          <p:nvPr/>
        </p:nvGraphicFramePr>
        <p:xfrm>
          <a:off x="11014710" y="6073140"/>
          <a:ext cx="1177290" cy="784860"/>
        </p:xfrm>
        <a:graphic>
          <a:graphicData uri="http://schemas.openxmlformats.org/presentationml/2006/ole">
            <mc:AlternateContent>
              <mc:Choice Requires="v">
                <p:oleObj r:id="rId5" imgH="784860" imgW="1177290" progId="Paint.Picture" spid="_x0000_s1">
                  <p:embed/>
                </p:oleObj>
              </mc:Choice>
              <mc:Fallback>
                <p:oleObj r:id="rId6" imgH="784860" imgW="1177290" progId="Paint.Picture">
                  <p:embed/>
                  <p:pic>
                    <p:nvPicPr>
                      <p:cNvPr id="362" name="Google Shape;362;p34"/>
                      <p:cNvPicPr preferRelativeResize="0"/>
                      <p:nvPr/>
                    </p:nvPicPr>
                    <p:blipFill rotWithShape="1">
                      <a:blip r:embed="rId7">
                        <a:alphaModFix/>
                      </a:blip>
                      <a:srcRect b="0" l="0" r="0" t="0"/>
                      <a:stretch/>
                    </p:blipFill>
                    <p:spPr>
                      <a:xfrm>
                        <a:off x="11014710" y="6073140"/>
                        <a:ext cx="1177290" cy="78486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363" name="Google Shape;363;p34"/>
          <p:cNvGrpSpPr/>
          <p:nvPr/>
        </p:nvGrpSpPr>
        <p:grpSpPr>
          <a:xfrm>
            <a:off x="370537" y="-2059029"/>
            <a:ext cx="9923448" cy="11387544"/>
            <a:chOff x="-241603" y="-3753844"/>
            <a:chExt cx="9923448" cy="11387544"/>
          </a:xfrm>
        </p:grpSpPr>
        <p:sp>
          <p:nvSpPr>
            <p:cNvPr id="364" name="Google Shape;364;p34"/>
            <p:cNvSpPr/>
            <p:nvPr/>
          </p:nvSpPr>
          <p:spPr>
            <a:xfrm rot="5400000">
              <a:off x="-241603" y="241603"/>
              <a:ext cx="1610686" cy="1127480"/>
            </a:xfrm>
            <a:prstGeom prst="chevron">
              <a:avLst>
                <a:gd fmla="val 50000" name="adj"/>
              </a:avLst>
            </a:prstGeom>
            <a:solidFill>
              <a:schemeClr val="accent4"/>
            </a:solidFill>
            <a:ln cap="flat" cmpd="sng" w="12700">
              <a:solidFill>
                <a:schemeClr val="accent4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65" name="Google Shape;365;p34"/>
            <p:cNvSpPr txBox="1"/>
            <p:nvPr/>
          </p:nvSpPr>
          <p:spPr>
            <a:xfrm rot="10800000">
              <a:off x="-241603" y="241603"/>
              <a:ext cx="1610686" cy="112748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18400" lIns="18400" spcFirstLastPara="1" rIns="18400" wrap="square" tIns="184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IN" sz="29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1</a:t>
              </a:r>
              <a:endParaRPr b="0" i="0" sz="2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66" name="Google Shape;366;p34"/>
            <p:cNvSpPr/>
            <p:nvPr/>
          </p:nvSpPr>
          <p:spPr>
            <a:xfrm rot="5400000">
              <a:off x="4881190" y="-3753709"/>
              <a:ext cx="1046946" cy="8554365"/>
            </a:xfrm>
            <a:prstGeom prst="round2SameRect">
              <a:avLst>
                <a:gd fmla="val 16667" name="adj1"/>
                <a:gd fmla="val 0" name="adj2"/>
              </a:avLst>
            </a:prstGeom>
            <a:solidFill>
              <a:schemeClr val="lt1">
                <a:alpha val="89803"/>
              </a:schemeClr>
            </a:solidFill>
            <a:ln cap="flat" cmpd="sng" w="12700">
              <a:solidFill>
                <a:schemeClr val="accent4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67" name="Google Shape;367;p34"/>
            <p:cNvSpPr txBox="1"/>
            <p:nvPr/>
          </p:nvSpPr>
          <p:spPr>
            <a:xfrm rot="10800000">
              <a:off x="4881136" y="-3753844"/>
              <a:ext cx="1047000" cy="8554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15875" lIns="177800" spcFirstLastPara="1" rIns="15875" wrap="square" tIns="15875">
              <a:noAutofit/>
            </a:bodyPr>
            <a:lstStyle/>
            <a:p>
              <a:pPr indent="-228600" lvl="1" marL="22860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500"/>
                <a:buFont typeface="Calibri"/>
                <a:buChar char="•"/>
              </a:pPr>
              <a:r>
                <a:rPr b="0" i="0" lang="en-IN" sz="25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Bio printing is defined as the printing of structures consisting of living cells, bio materials and active bio molecules</a:t>
              </a:r>
              <a:endParaRPr b="0" i="0" sz="25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68" name="Google Shape;368;p34"/>
            <p:cNvSpPr/>
            <p:nvPr/>
          </p:nvSpPr>
          <p:spPr>
            <a:xfrm rot="5400000">
              <a:off x="-241603" y="1658125"/>
              <a:ext cx="1610686" cy="1127480"/>
            </a:xfrm>
            <a:prstGeom prst="chevron">
              <a:avLst>
                <a:gd fmla="val 50000" name="adj"/>
              </a:avLst>
            </a:prstGeom>
            <a:solidFill>
              <a:srgbClr val="20E145"/>
            </a:solidFill>
            <a:ln cap="flat" cmpd="sng" w="12700">
              <a:solidFill>
                <a:srgbClr val="20E145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69" name="Google Shape;369;p34"/>
            <p:cNvSpPr txBox="1"/>
            <p:nvPr/>
          </p:nvSpPr>
          <p:spPr>
            <a:xfrm rot="10800000">
              <a:off x="-241603" y="1658125"/>
              <a:ext cx="1610686" cy="112748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18400" lIns="18400" spcFirstLastPara="1" rIns="18400" wrap="square" tIns="184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IN" sz="29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2</a:t>
              </a:r>
              <a:endParaRPr b="0" i="0" sz="2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70" name="Google Shape;370;p34"/>
            <p:cNvSpPr/>
            <p:nvPr/>
          </p:nvSpPr>
          <p:spPr>
            <a:xfrm rot="5400000">
              <a:off x="4881190" y="-2337187"/>
              <a:ext cx="1046946" cy="8554365"/>
            </a:xfrm>
            <a:prstGeom prst="round2SameRect">
              <a:avLst>
                <a:gd fmla="val 16667" name="adj1"/>
                <a:gd fmla="val 0" name="adj2"/>
              </a:avLst>
            </a:prstGeom>
            <a:solidFill>
              <a:schemeClr val="lt1">
                <a:alpha val="89803"/>
              </a:schemeClr>
            </a:solidFill>
            <a:ln cap="flat" cmpd="sng" w="12700">
              <a:solidFill>
                <a:srgbClr val="20E145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71" name="Google Shape;371;p34"/>
            <p:cNvSpPr txBox="1"/>
            <p:nvPr/>
          </p:nvSpPr>
          <p:spPr>
            <a:xfrm rot="10800000">
              <a:off x="4881136" y="-2337322"/>
              <a:ext cx="1047000" cy="8554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15875" lIns="177800" spcFirstLastPara="1" rIns="15875" wrap="square" tIns="15875">
              <a:noAutofit/>
            </a:bodyPr>
            <a:lstStyle/>
            <a:p>
              <a:pPr indent="-228600" lvl="1" marL="22860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500"/>
                <a:buFont typeface="Calibri"/>
                <a:buChar char="•"/>
              </a:pPr>
              <a:r>
                <a:rPr b="0" i="0" lang="en-IN" sz="25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A solution for the organ shortages</a:t>
              </a:r>
              <a:endParaRPr b="0" i="0" sz="25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indent="-228600" lvl="1" marL="228600" marR="0" rtl="0" algn="l">
                <a:lnSpc>
                  <a:spcPct val="100000"/>
                </a:lnSpc>
                <a:spcBef>
                  <a:spcPts val="375"/>
                </a:spcBef>
                <a:spcAft>
                  <a:spcPts val="0"/>
                </a:spcAft>
                <a:buClr>
                  <a:schemeClr val="dk1"/>
                </a:buClr>
                <a:buSzPts val="2500"/>
                <a:buFont typeface="Calibri"/>
                <a:buChar char="•"/>
              </a:pPr>
              <a:r>
                <a:rPr b="0" i="0" lang="en-IN" sz="25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Significant potential of drug delivery &amp; cancer studies</a:t>
              </a:r>
              <a:endParaRPr b="0" i="0" sz="25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72" name="Google Shape;372;p34"/>
            <p:cNvSpPr/>
            <p:nvPr/>
          </p:nvSpPr>
          <p:spPr>
            <a:xfrm rot="5400000">
              <a:off x="-241603" y="3074647"/>
              <a:ext cx="1610686" cy="1127480"/>
            </a:xfrm>
            <a:prstGeom prst="chevron">
              <a:avLst>
                <a:gd fmla="val 50000" name="adj"/>
              </a:avLst>
            </a:prstGeom>
            <a:solidFill>
              <a:srgbClr val="4170C4"/>
            </a:solidFill>
            <a:ln cap="flat" cmpd="sng" w="12700">
              <a:solidFill>
                <a:srgbClr val="4170C4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73" name="Google Shape;373;p34"/>
            <p:cNvSpPr txBox="1"/>
            <p:nvPr/>
          </p:nvSpPr>
          <p:spPr>
            <a:xfrm rot="10800000">
              <a:off x="-241603" y="3074647"/>
              <a:ext cx="1610686" cy="112748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18400" lIns="18400" spcFirstLastPara="1" rIns="18400" wrap="square" tIns="184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IN" sz="29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3</a:t>
              </a:r>
              <a:endParaRPr b="0" i="0" sz="2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74" name="Google Shape;374;p34"/>
            <p:cNvSpPr/>
            <p:nvPr/>
          </p:nvSpPr>
          <p:spPr>
            <a:xfrm rot="5400000">
              <a:off x="4881190" y="-920665"/>
              <a:ext cx="1046946" cy="8554365"/>
            </a:xfrm>
            <a:prstGeom prst="round2SameRect">
              <a:avLst>
                <a:gd fmla="val 16667" name="adj1"/>
                <a:gd fmla="val 0" name="adj2"/>
              </a:avLst>
            </a:prstGeom>
            <a:solidFill>
              <a:schemeClr val="lt1">
                <a:alpha val="89803"/>
              </a:schemeClr>
            </a:solidFill>
            <a:ln cap="flat" cmpd="sng" w="12700">
              <a:solidFill>
                <a:srgbClr val="4170C4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75" name="Google Shape;375;p34"/>
            <p:cNvSpPr txBox="1"/>
            <p:nvPr/>
          </p:nvSpPr>
          <p:spPr>
            <a:xfrm rot="10800000">
              <a:off x="4881136" y="-920800"/>
              <a:ext cx="1047000" cy="8554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15875" lIns="177800" spcFirstLastPara="1" rIns="15875" wrap="square" tIns="15875">
              <a:noAutofit/>
            </a:bodyPr>
            <a:lstStyle/>
            <a:p>
              <a:pPr indent="-228600" lvl="1" marL="22860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500"/>
                <a:buFont typeface="Calibri"/>
                <a:buChar char="•"/>
              </a:pPr>
              <a:r>
                <a:rPr b="0" i="0" lang="en-IN" sz="25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Controllable microstructures with a high degree of reproducibility and scalability</a:t>
              </a:r>
              <a:endParaRPr b="0" i="0" sz="25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79" name="Shape 3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0" name="Google Shape;380;p35"/>
          <p:cNvSpPr txBox="1"/>
          <p:nvPr>
            <p:ph type="title"/>
          </p:nvPr>
        </p:nvSpPr>
        <p:spPr>
          <a:xfrm>
            <a:off x="838200" y="221615"/>
            <a:ext cx="10988675" cy="87757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 fontScale="90000"/>
          </a:bodyPr>
          <a:lstStyle/>
          <a:p>
            <a:pPr indent="0" lvl="0" marL="0" rt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B050"/>
              </a:buClr>
              <a:buSzPct val="100000"/>
              <a:buFont typeface="Calibri"/>
              <a:buNone/>
            </a:pPr>
            <a:r>
              <a:rPr b="1" lang="en-IN" sz="5335">
                <a:solidFill>
                  <a:srgbClr val="00B050"/>
                </a:solidFill>
              </a:rPr>
              <a:t>Bio Ink Materials</a:t>
            </a:r>
            <a:endParaRPr b="1" sz="5335">
              <a:solidFill>
                <a:srgbClr val="00B050"/>
              </a:solidFill>
            </a:endParaRPr>
          </a:p>
        </p:txBody>
      </p:sp>
      <p:pic>
        <p:nvPicPr>
          <p:cNvPr descr="CMRIT A++ Logo-01" id="381" name="Google Shape;381;p3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32080" y="71755"/>
            <a:ext cx="1419225" cy="943610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382" name="Google Shape;382;p35"/>
          <p:cNvGraphicFramePr/>
          <p:nvPr/>
        </p:nvGraphicFramePr>
        <p:xfrm>
          <a:off x="11014710" y="6073140"/>
          <a:ext cx="1177290" cy="784860"/>
        </p:xfrm>
        <a:graphic>
          <a:graphicData uri="http://schemas.openxmlformats.org/presentationml/2006/ole">
            <mc:AlternateContent>
              <mc:Choice Requires="v">
                <p:oleObj r:id="rId5" imgH="784860" imgW="1177290" progId="Paint.Picture" spid="_x0000_s1">
                  <p:embed/>
                </p:oleObj>
              </mc:Choice>
              <mc:Fallback>
                <p:oleObj r:id="rId6" imgH="784860" imgW="1177290" progId="Paint.Picture">
                  <p:embed/>
                  <p:pic>
                    <p:nvPicPr>
                      <p:cNvPr id="382" name="Google Shape;382;p35"/>
                      <p:cNvPicPr preferRelativeResize="0"/>
                      <p:nvPr/>
                    </p:nvPicPr>
                    <p:blipFill rotWithShape="1">
                      <a:blip r:embed="rId7">
                        <a:alphaModFix/>
                      </a:blip>
                      <a:srcRect b="0" l="0" r="0" t="0"/>
                      <a:stretch/>
                    </p:blipFill>
                    <p:spPr>
                      <a:xfrm>
                        <a:off x="11014710" y="6073140"/>
                        <a:ext cx="1177290" cy="78486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383" name="Google Shape;383;p35"/>
          <p:cNvGrpSpPr/>
          <p:nvPr/>
        </p:nvGrpSpPr>
        <p:grpSpPr>
          <a:xfrm>
            <a:off x="-933634" y="1367790"/>
            <a:ext cx="12850228" cy="4940935"/>
            <a:chOff x="-1268279" y="0"/>
            <a:chExt cx="12850228" cy="4940935"/>
          </a:xfrm>
        </p:grpSpPr>
        <p:sp>
          <p:nvSpPr>
            <p:cNvPr id="384" name="Google Shape;384;p35"/>
            <p:cNvSpPr/>
            <p:nvPr/>
          </p:nvSpPr>
          <p:spPr>
            <a:xfrm rot="-5400000">
              <a:off x="-1268279" y="1268279"/>
              <a:ext cx="4940935" cy="2404377"/>
            </a:xfrm>
            <a:prstGeom prst="flowChartManualOperation">
              <a:avLst/>
            </a:prstGeom>
            <a:gradFill>
              <a:gsLst>
                <a:gs pos="0">
                  <a:srgbClr val="7FB75F"/>
                </a:gs>
                <a:gs pos="50000">
                  <a:srgbClr val="6EB141"/>
                </a:gs>
                <a:gs pos="100000">
                  <a:srgbClr val="5FA134"/>
                </a:gs>
              </a:gsLst>
              <a:lin ang="54000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85" name="Google Shape;385;p35"/>
            <p:cNvSpPr txBox="1"/>
            <p:nvPr/>
          </p:nvSpPr>
          <p:spPr>
            <a:xfrm rot="10800000">
              <a:off x="-1268279" y="1268279"/>
              <a:ext cx="4940935" cy="24043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152400" spcFirstLastPara="1" rIns="304800" wrap="square" tIns="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IN" sz="2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Protein based bio-ink</a:t>
              </a:r>
              <a:endPara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86" name="Google Shape;386;p35"/>
            <p:cNvSpPr/>
            <p:nvPr/>
          </p:nvSpPr>
          <p:spPr>
            <a:xfrm rot="-5400000">
              <a:off x="1316426" y="1268279"/>
              <a:ext cx="4940935" cy="2404377"/>
            </a:xfrm>
            <a:prstGeom prst="flowChartManualOperation">
              <a:avLst/>
            </a:prstGeom>
            <a:gradFill>
              <a:gsLst>
                <a:gs pos="0">
                  <a:srgbClr val="7FB75F"/>
                </a:gs>
                <a:gs pos="50000">
                  <a:srgbClr val="6EB141"/>
                </a:gs>
                <a:gs pos="100000">
                  <a:srgbClr val="5FA134"/>
                </a:gs>
              </a:gsLst>
              <a:lin ang="54000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87" name="Google Shape;387;p35"/>
            <p:cNvSpPr txBox="1"/>
            <p:nvPr/>
          </p:nvSpPr>
          <p:spPr>
            <a:xfrm rot="10800000">
              <a:off x="1316426" y="1268279"/>
              <a:ext cx="4940935" cy="24043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152400" spcFirstLastPara="1" rIns="304800" wrap="square" tIns="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IN" sz="2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Synthetic polymers</a:t>
              </a:r>
              <a:endPara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88" name="Google Shape;388;p35"/>
            <p:cNvSpPr/>
            <p:nvPr/>
          </p:nvSpPr>
          <p:spPr>
            <a:xfrm rot="-5400000">
              <a:off x="3978720" y="1190690"/>
              <a:ext cx="4940935" cy="2559555"/>
            </a:xfrm>
            <a:prstGeom prst="flowChartManualOperation">
              <a:avLst/>
            </a:prstGeom>
            <a:gradFill>
              <a:gsLst>
                <a:gs pos="0">
                  <a:srgbClr val="7FB75F"/>
                </a:gs>
                <a:gs pos="50000">
                  <a:srgbClr val="6EB141"/>
                </a:gs>
                <a:gs pos="100000">
                  <a:srgbClr val="5FA134"/>
                </a:gs>
              </a:gsLst>
              <a:lin ang="54000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89" name="Google Shape;389;p35"/>
            <p:cNvSpPr txBox="1"/>
            <p:nvPr/>
          </p:nvSpPr>
          <p:spPr>
            <a:xfrm rot="10800000">
              <a:off x="3978720" y="1190690"/>
              <a:ext cx="4940935" cy="255955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152400" spcFirstLastPara="1" rIns="304800" wrap="square" tIns="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IN" sz="2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Decellularized ECM</a:t>
              </a:r>
              <a:endPara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90" name="Google Shape;390;p35"/>
            <p:cNvSpPr/>
            <p:nvPr/>
          </p:nvSpPr>
          <p:spPr>
            <a:xfrm rot="-5400000">
              <a:off x="6641014" y="1268279"/>
              <a:ext cx="4940935" cy="2404377"/>
            </a:xfrm>
            <a:prstGeom prst="flowChartManualOperation">
              <a:avLst/>
            </a:prstGeom>
            <a:gradFill>
              <a:gsLst>
                <a:gs pos="0">
                  <a:srgbClr val="7FB75F"/>
                </a:gs>
                <a:gs pos="50000">
                  <a:srgbClr val="6EB141"/>
                </a:gs>
                <a:gs pos="100000">
                  <a:srgbClr val="5FA134"/>
                </a:gs>
              </a:gsLst>
              <a:lin ang="54000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91" name="Google Shape;391;p35"/>
            <p:cNvSpPr txBox="1"/>
            <p:nvPr/>
          </p:nvSpPr>
          <p:spPr>
            <a:xfrm rot="10800000">
              <a:off x="6641014" y="1268279"/>
              <a:ext cx="4940935" cy="24043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152400" spcFirstLastPara="1" rIns="304800" wrap="square" tIns="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IN" sz="2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Hydro gel based bio-inks</a:t>
              </a:r>
              <a:endPara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95" name="Shape 3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6" name="Google Shape;396;p36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 fontScale="90000"/>
          </a:bodyPr>
          <a:lstStyle/>
          <a:p>
            <a:pPr indent="0" lvl="0" marL="0" rt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B050"/>
              </a:buClr>
              <a:buSzPct val="100000"/>
              <a:buFont typeface="Calibri"/>
              <a:buNone/>
            </a:pPr>
            <a:r>
              <a:rPr b="1" lang="en-IN" sz="5335">
                <a:solidFill>
                  <a:srgbClr val="00B050"/>
                </a:solidFill>
              </a:rPr>
              <a:t>Hydrogels</a:t>
            </a:r>
            <a:endParaRPr b="1" sz="5335">
              <a:solidFill>
                <a:srgbClr val="00B050"/>
              </a:solidFill>
            </a:endParaRPr>
          </a:p>
        </p:txBody>
      </p:sp>
      <p:sp>
        <p:nvSpPr>
          <p:cNvPr id="397" name="Google Shape;397;p36"/>
          <p:cNvSpPr txBox="1"/>
          <p:nvPr>
            <p:ph idx="1" type="body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28600" lvl="0" marL="2286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Noto Sans Symbols"/>
              <a:buChar char="⮚"/>
            </a:pP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Hydrogels are attractive materials for bio printing.</a:t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88900" lvl="0" marL="228600" rtl="0" algn="l">
              <a:lnSpc>
                <a:spcPct val="100000"/>
              </a:lnSpc>
              <a:spcBef>
                <a:spcPts val="77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Noto Sans Symbols"/>
              <a:buNone/>
            </a:pPr>
            <a:r>
              <a:t/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28600" lvl="0" marL="228600" rtl="0" algn="l">
              <a:lnSpc>
                <a:spcPct val="100000"/>
              </a:lnSpc>
              <a:spcBef>
                <a:spcPts val="77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Noto Sans Symbols"/>
              <a:buChar char="⮚"/>
            </a:pPr>
            <a:r>
              <a:rPr lang="en-IN" sz="2200"/>
              <a:t>They are enormous three dimensional network of polymer chains holding a mass of water</a:t>
            </a:r>
            <a:endParaRPr sz="2200"/>
          </a:p>
          <a:p>
            <a:pPr indent="-88900" lvl="0" marL="228600" rtl="0" algn="l">
              <a:lnSpc>
                <a:spcPct val="100000"/>
              </a:lnSpc>
              <a:spcBef>
                <a:spcPts val="77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Noto Sans Symbols"/>
              <a:buNone/>
            </a:pPr>
            <a:r>
              <a:t/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descr="CMRIT A++ Logo-01" id="398" name="Google Shape;398;p3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32080" y="71755"/>
            <a:ext cx="1419225" cy="943610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399" name="Google Shape;399;p36"/>
          <p:cNvGraphicFramePr/>
          <p:nvPr/>
        </p:nvGraphicFramePr>
        <p:xfrm>
          <a:off x="11014710" y="6073140"/>
          <a:ext cx="1177290" cy="784860"/>
        </p:xfrm>
        <a:graphic>
          <a:graphicData uri="http://schemas.openxmlformats.org/presentationml/2006/ole">
            <mc:AlternateContent>
              <mc:Choice Requires="v">
                <p:oleObj r:id="rId5" imgH="784860" imgW="1177290" progId="Paint.Picture" spid="_x0000_s1">
                  <p:embed/>
                </p:oleObj>
              </mc:Choice>
              <mc:Fallback>
                <p:oleObj r:id="rId6" imgH="784860" imgW="1177290" progId="Paint.Picture">
                  <p:embed/>
                  <p:pic>
                    <p:nvPicPr>
                      <p:cNvPr id="399" name="Google Shape;399;p36"/>
                      <p:cNvPicPr preferRelativeResize="0"/>
                      <p:nvPr/>
                    </p:nvPicPr>
                    <p:blipFill rotWithShape="1">
                      <a:blip r:embed="rId7">
                        <a:alphaModFix/>
                      </a:blip>
                      <a:srcRect b="0" l="0" r="0" t="0"/>
                      <a:stretch/>
                    </p:blipFill>
                    <p:spPr>
                      <a:xfrm>
                        <a:off x="11014710" y="6073140"/>
                        <a:ext cx="1177290" cy="78486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pic>
        <p:nvPicPr>
          <p:cNvPr descr="3D Bioprinting อนาคตที่เราเข้าใกล้การเป็น Superhuman – MakerStation" id="400" name="Google Shape;400;p36"/>
          <p:cNvPicPr preferRelativeResize="0"/>
          <p:nvPr>
            <p:ph idx="2" type="body"/>
          </p:nvPr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7397115" y="2635885"/>
            <a:ext cx="2730500" cy="2730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04" name="Shape 4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5" name="Google Shape;405;p37"/>
          <p:cNvSpPr txBox="1"/>
          <p:nvPr>
            <p:ph type="title"/>
          </p:nvPr>
        </p:nvSpPr>
        <p:spPr>
          <a:xfrm>
            <a:off x="838200" y="221615"/>
            <a:ext cx="10988675" cy="87757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 fontScale="90000"/>
          </a:bodyPr>
          <a:lstStyle/>
          <a:p>
            <a:pPr indent="0" lvl="0" marL="0" rt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B050"/>
              </a:buClr>
              <a:buSzPct val="100000"/>
              <a:buFont typeface="Calibri"/>
              <a:buNone/>
            </a:pPr>
            <a:r>
              <a:rPr b="1" lang="en-IN" sz="5335">
                <a:solidFill>
                  <a:srgbClr val="00B050"/>
                </a:solidFill>
              </a:rPr>
              <a:t>Types</a:t>
            </a:r>
            <a:endParaRPr b="1" sz="5335">
              <a:solidFill>
                <a:srgbClr val="00B050"/>
              </a:solidFill>
            </a:endParaRPr>
          </a:p>
        </p:txBody>
      </p:sp>
      <p:sp>
        <p:nvSpPr>
          <p:cNvPr id="406" name="Google Shape;406;p37"/>
          <p:cNvSpPr txBox="1"/>
          <p:nvPr>
            <p:ph idx="1" type="body"/>
          </p:nvPr>
        </p:nvSpPr>
        <p:spPr>
          <a:xfrm>
            <a:off x="431800" y="1242695"/>
            <a:ext cx="11318240" cy="493458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28600" lvl="0" marL="22860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Noto Sans Symbols"/>
              <a:buChar char="⮚"/>
            </a:pP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-</a:t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descr="CMRIT A++ Logo-01" id="407" name="Google Shape;407;p3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32080" y="71755"/>
            <a:ext cx="1419225" cy="943610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408" name="Google Shape;408;p37"/>
          <p:cNvGraphicFramePr/>
          <p:nvPr/>
        </p:nvGraphicFramePr>
        <p:xfrm>
          <a:off x="11014710" y="6073140"/>
          <a:ext cx="1177290" cy="784860"/>
        </p:xfrm>
        <a:graphic>
          <a:graphicData uri="http://schemas.openxmlformats.org/presentationml/2006/ole">
            <mc:AlternateContent>
              <mc:Choice Requires="v">
                <p:oleObj r:id="rId5" imgH="784860" imgW="1177290" progId="Paint.Picture" spid="_x0000_s1">
                  <p:embed/>
                </p:oleObj>
              </mc:Choice>
              <mc:Fallback>
                <p:oleObj r:id="rId6" imgH="784860" imgW="1177290" progId="Paint.Picture">
                  <p:embed/>
                  <p:pic>
                    <p:nvPicPr>
                      <p:cNvPr id="408" name="Google Shape;408;p37"/>
                      <p:cNvPicPr preferRelativeResize="0"/>
                      <p:nvPr/>
                    </p:nvPicPr>
                    <p:blipFill rotWithShape="1">
                      <a:blip r:embed="rId7">
                        <a:alphaModFix/>
                      </a:blip>
                      <a:srcRect b="0" l="0" r="0" t="0"/>
                      <a:stretch/>
                    </p:blipFill>
                    <p:spPr>
                      <a:xfrm>
                        <a:off x="11014710" y="6073140"/>
                        <a:ext cx="1177290" cy="78486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pic>
        <p:nvPicPr>
          <p:cNvPr descr="Examples of different bioprinting methods. A) Inkjet bioprinters... |  Download Scientific Diagram" id="409" name="Google Shape;409;p37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460375" y="1330325"/>
            <a:ext cx="9695815" cy="481203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13" name="Shape 4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4" name="Google Shape;414;p38"/>
          <p:cNvSpPr txBox="1"/>
          <p:nvPr>
            <p:ph type="title"/>
          </p:nvPr>
        </p:nvSpPr>
        <p:spPr>
          <a:xfrm>
            <a:off x="838200" y="365125"/>
            <a:ext cx="10515600" cy="65087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 fontScale="90000"/>
          </a:bodyPr>
          <a:lstStyle/>
          <a:p>
            <a:pPr indent="0" lvl="0" marL="0" rt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B050"/>
              </a:buClr>
              <a:buSzPct val="100000"/>
              <a:buFont typeface="Calibri"/>
              <a:buNone/>
            </a:pPr>
            <a:r>
              <a:rPr b="1" lang="en-IN" sz="5335">
                <a:solidFill>
                  <a:srgbClr val="00B050"/>
                </a:solidFill>
              </a:rPr>
              <a:t>3D Printed Organs</a:t>
            </a:r>
            <a:endParaRPr b="1" sz="5335">
              <a:solidFill>
                <a:srgbClr val="00B050"/>
              </a:solidFill>
            </a:endParaRPr>
          </a:p>
        </p:txBody>
      </p:sp>
      <p:pic>
        <p:nvPicPr>
          <p:cNvPr descr="CMRIT A++ Logo-01" id="415" name="Google Shape;415;p38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32080" y="71755"/>
            <a:ext cx="1419225" cy="943610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416" name="Google Shape;416;p38"/>
          <p:cNvGraphicFramePr/>
          <p:nvPr/>
        </p:nvGraphicFramePr>
        <p:xfrm>
          <a:off x="132080" y="5984240"/>
          <a:ext cx="1177290" cy="784860"/>
        </p:xfrm>
        <a:graphic>
          <a:graphicData uri="http://schemas.openxmlformats.org/presentationml/2006/ole">
            <mc:AlternateContent>
              <mc:Choice Requires="v">
                <p:oleObj r:id="rId5" imgH="784860" imgW="1177290" progId="Paint.Picture" spid="_x0000_s1">
                  <p:embed/>
                </p:oleObj>
              </mc:Choice>
              <mc:Fallback>
                <p:oleObj r:id="rId6" imgH="784860" imgW="1177290" progId="Paint.Picture">
                  <p:embed/>
                  <p:pic>
                    <p:nvPicPr>
                      <p:cNvPr id="416" name="Google Shape;416;p38"/>
                      <p:cNvPicPr preferRelativeResize="0"/>
                      <p:nvPr/>
                    </p:nvPicPr>
                    <p:blipFill rotWithShape="1">
                      <a:blip r:embed="rId7">
                        <a:alphaModFix/>
                      </a:blip>
                      <a:srcRect b="0" l="0" r="0" t="0"/>
                      <a:stretch/>
                    </p:blipFill>
                    <p:spPr>
                      <a:xfrm>
                        <a:off x="132080" y="5984240"/>
                        <a:ext cx="1177290" cy="78486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pic>
        <p:nvPicPr>
          <p:cNvPr descr="An Insight on How 3D Printing is Revolutionizing the Food Industry |  siliconindia" id="417" name="Google Shape;417;p38"/>
          <p:cNvPicPr preferRelativeResize="0"/>
          <p:nvPr>
            <p:ph idx="2" type="body"/>
          </p:nvPr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642620" y="1231265"/>
            <a:ext cx="5518150" cy="390906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3D Bioprinting" id="418" name="Google Shape;418;p38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6244590" y="2698750"/>
            <a:ext cx="5947410" cy="40703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22" name="Shape 4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3" name="Google Shape;423;p39"/>
          <p:cNvSpPr txBox="1"/>
          <p:nvPr>
            <p:ph type="title"/>
          </p:nvPr>
        </p:nvSpPr>
        <p:spPr>
          <a:xfrm>
            <a:off x="838200" y="221615"/>
            <a:ext cx="10988675" cy="87757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 fontScale="90000"/>
          </a:bodyPr>
          <a:lstStyle/>
          <a:p>
            <a:pPr indent="0" lvl="0" marL="0" rt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B050"/>
              </a:buClr>
              <a:buSzPct val="100000"/>
              <a:buFont typeface="Calibri"/>
              <a:buNone/>
            </a:pPr>
            <a:r>
              <a:rPr b="1" lang="en-IN" sz="5335">
                <a:solidFill>
                  <a:srgbClr val="00B050"/>
                </a:solidFill>
              </a:rPr>
              <a:t>Electrical tongue and electrical nose in food science</a:t>
            </a:r>
            <a:endParaRPr b="1" sz="5335">
              <a:solidFill>
                <a:srgbClr val="00B050"/>
              </a:solidFill>
            </a:endParaRPr>
          </a:p>
        </p:txBody>
      </p:sp>
      <p:sp>
        <p:nvSpPr>
          <p:cNvPr id="424" name="Google Shape;424;p39"/>
          <p:cNvSpPr txBox="1"/>
          <p:nvPr>
            <p:ph idx="1" type="body"/>
          </p:nvPr>
        </p:nvSpPr>
        <p:spPr>
          <a:xfrm>
            <a:off x="431800" y="1529080"/>
            <a:ext cx="11318240" cy="4648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28600" lvl="0" marL="22860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Noto Sans Symbols"/>
              <a:buChar char="⮚"/>
            </a:pP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An Electrical Nose/Tongue is a DEVICE Intended to Detect ODORS/FLAVORS respectively..</a:t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88900" lvl="0" marL="2286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Noto Sans Symbols"/>
              <a:buNone/>
            </a:pPr>
            <a:r>
              <a:t/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28600" lvl="0" marL="2286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Noto Sans Symbols"/>
              <a:buChar char="⮚"/>
            </a:pP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"</a:t>
            </a:r>
            <a:r>
              <a:rPr b="1" i="1" lang="en-IN" sz="2200">
                <a:solidFill>
                  <a:schemeClr val="accent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electronic sensing</a:t>
            </a: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" or “</a:t>
            </a:r>
            <a:r>
              <a:rPr b="1" i="1" lang="en-IN" sz="2200">
                <a:solidFill>
                  <a:schemeClr val="accent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e- sensing</a:t>
            </a: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” </a:t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None/>
            </a:pPr>
            <a:r>
              <a:rPr i="1" lang="en-IN" sz="2200">
                <a:latin typeface="Times New Roman"/>
                <a:ea typeface="Times New Roman"/>
                <a:cs typeface="Times New Roman"/>
                <a:sym typeface="Times New Roman"/>
              </a:rPr>
              <a:t>capability of reproducing human senses </a:t>
            </a:r>
            <a:r>
              <a:rPr i="1" lang="en-IN" sz="2200">
                <a:solidFill>
                  <a:schemeClr val="accent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using</a:t>
            </a:r>
            <a:r>
              <a:rPr i="1" lang="en-IN" sz="2200">
                <a:latin typeface="Times New Roman"/>
                <a:ea typeface="Times New Roman"/>
                <a:cs typeface="Times New Roman"/>
                <a:sym typeface="Times New Roman"/>
              </a:rPr>
              <a:t> sensor arrays and pattern recognition systems</a:t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88900" lvl="0" marL="2286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Noto Sans Symbols"/>
              <a:buNone/>
            </a:pPr>
            <a:r>
              <a:t/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28600" lvl="0" marL="2286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Noto Sans Symbols"/>
              <a:buChar char="⮚"/>
            </a:pP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Since 1982, research has been developing technologies, commonly referred to as electronic noses. </a:t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88900" lvl="0" marL="2286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Noto Sans Symbols"/>
              <a:buNone/>
            </a:pPr>
            <a:r>
              <a:t/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88900" lvl="0" marL="2286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Noto Sans Symbols"/>
              <a:buNone/>
            </a:pPr>
            <a:r>
              <a:t/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88900" lvl="0" marL="2286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Noto Sans Symbols"/>
              <a:buNone/>
            </a:pPr>
            <a:r>
              <a:t/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descr="CMRIT A++ Logo-01" id="425" name="Google Shape;425;p39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32080" y="71755"/>
            <a:ext cx="1419225" cy="943610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426" name="Google Shape;426;p39"/>
          <p:cNvGraphicFramePr/>
          <p:nvPr/>
        </p:nvGraphicFramePr>
        <p:xfrm>
          <a:off x="11014710" y="6073140"/>
          <a:ext cx="1177290" cy="784860"/>
        </p:xfrm>
        <a:graphic>
          <a:graphicData uri="http://schemas.openxmlformats.org/presentationml/2006/ole">
            <mc:AlternateContent>
              <mc:Choice Requires="v">
                <p:oleObj r:id="rId5" imgH="784860" imgW="1177290" progId="Paint.Picture" spid="_x0000_s1">
                  <p:embed/>
                </p:oleObj>
              </mc:Choice>
              <mc:Fallback>
                <p:oleObj r:id="rId6" imgH="784860" imgW="1177290" progId="Paint.Picture">
                  <p:embed/>
                  <p:pic>
                    <p:nvPicPr>
                      <p:cNvPr id="426" name="Google Shape;426;p39"/>
                      <p:cNvPicPr preferRelativeResize="0"/>
                      <p:nvPr/>
                    </p:nvPicPr>
                    <p:blipFill rotWithShape="1">
                      <a:blip r:embed="rId7">
                        <a:alphaModFix/>
                      </a:blip>
                      <a:srcRect b="0" l="0" r="0" t="0"/>
                      <a:stretch/>
                    </p:blipFill>
                    <p:spPr>
                      <a:xfrm>
                        <a:off x="11014710" y="6073140"/>
                        <a:ext cx="1177290" cy="78486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6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p4"/>
          <p:cNvSpPr txBox="1"/>
          <p:nvPr>
            <p:ph type="title"/>
          </p:nvPr>
        </p:nvSpPr>
        <p:spPr>
          <a:xfrm>
            <a:off x="1550670" y="71755"/>
            <a:ext cx="10463530" cy="132588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 fontScale="90000"/>
          </a:bodyPr>
          <a:lstStyle/>
          <a:p>
            <a:pPr indent="0" lvl="0" marL="0" rt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B050"/>
              </a:buClr>
              <a:buSzPct val="100000"/>
              <a:buFont typeface="Calibri"/>
              <a:buNone/>
            </a:pPr>
            <a:r>
              <a:rPr b="1" lang="en-IN" sz="5335">
                <a:solidFill>
                  <a:srgbClr val="00B050"/>
                </a:solidFill>
              </a:rPr>
              <a:t>Muscular and Skeletal Systems as scaffolds, scaffolds and tissue engineering  </a:t>
            </a:r>
            <a:endParaRPr b="1" sz="5335">
              <a:solidFill>
                <a:srgbClr val="00B050"/>
              </a:solidFill>
            </a:endParaRPr>
          </a:p>
        </p:txBody>
      </p:sp>
      <p:sp>
        <p:nvSpPr>
          <p:cNvPr id="118" name="Google Shape;118;p4"/>
          <p:cNvSpPr txBox="1"/>
          <p:nvPr>
            <p:ph idx="1" type="body"/>
          </p:nvPr>
        </p:nvSpPr>
        <p:spPr>
          <a:xfrm>
            <a:off x="309880" y="1397635"/>
            <a:ext cx="11605260" cy="523113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 lnSpcReduction="10000"/>
          </a:bodyPr>
          <a:lstStyle/>
          <a:p>
            <a:pPr indent="0" lvl="0" marL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200"/>
              <a:buFont typeface="Noto Sans Symbols"/>
              <a:buNone/>
            </a:pPr>
            <a:r>
              <a:rPr b="1" i="1" lang="en-IN" sz="2200">
                <a:solidFill>
                  <a:schemeClr val="accent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1.   Muscular system</a:t>
            </a: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: </a:t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Noto Sans Symbols"/>
              <a:buNone/>
            </a:pPr>
            <a:r>
              <a:t/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28600" lvl="0" marL="2286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Noto Sans Symbols"/>
              <a:buChar char="✔"/>
            </a:pP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It includes all types of muscles in the body. </a:t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28600" lvl="0" marL="2286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B050"/>
              </a:buClr>
              <a:buSzPts val="2200"/>
              <a:buFont typeface="Noto Sans Symbols"/>
              <a:buChar char="✔"/>
            </a:pPr>
            <a:r>
              <a:rPr i="1" lang="en-IN" sz="2200">
                <a:solidFill>
                  <a:srgbClr val="00B05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Skeletal</a:t>
            </a: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 muscles, act on the body joints, to </a:t>
            </a:r>
            <a:r>
              <a:rPr i="1" lang="en-IN" sz="2200">
                <a:latin typeface="Times New Roman"/>
                <a:ea typeface="Times New Roman"/>
                <a:cs typeface="Times New Roman"/>
                <a:sym typeface="Times New Roman"/>
              </a:rPr>
              <a:t>produce </a:t>
            </a:r>
            <a:r>
              <a:rPr b="1" i="1" lang="en-IN" sz="2200">
                <a:latin typeface="Times New Roman"/>
                <a:ea typeface="Times New Roman"/>
                <a:cs typeface="Times New Roman"/>
                <a:sym typeface="Times New Roman"/>
              </a:rPr>
              <a:t>movements</a:t>
            </a: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.</a:t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28600" lvl="0" marL="2286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Noto Sans Symbols"/>
              <a:buChar char="✔"/>
            </a:pP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It contains</a:t>
            </a:r>
            <a:r>
              <a:rPr i="1" lang="en-IN" sz="2200">
                <a:solidFill>
                  <a:srgbClr val="00B05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tendons</a:t>
            </a: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 which </a:t>
            </a:r>
            <a:r>
              <a:rPr b="1" i="1" lang="en-IN" sz="2200">
                <a:latin typeface="Times New Roman"/>
                <a:ea typeface="Times New Roman"/>
                <a:cs typeface="Times New Roman"/>
                <a:sym typeface="Times New Roman"/>
              </a:rPr>
              <a:t>attach</a:t>
            </a: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 the </a:t>
            </a:r>
            <a:r>
              <a:rPr i="1" lang="en-IN" sz="2200">
                <a:latin typeface="Times New Roman"/>
                <a:ea typeface="Times New Roman"/>
                <a:cs typeface="Times New Roman"/>
                <a:sym typeface="Times New Roman"/>
              </a:rPr>
              <a:t>muscles</a:t>
            </a: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 to </a:t>
            </a:r>
            <a:r>
              <a:rPr i="1" lang="en-IN" sz="2200">
                <a:latin typeface="Times New Roman"/>
                <a:ea typeface="Times New Roman"/>
                <a:cs typeface="Times New Roman"/>
                <a:sym typeface="Times New Roman"/>
              </a:rPr>
              <a:t>bones</a:t>
            </a: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.</a:t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17500" lvl="0" marL="4572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Noto Sans Symbols"/>
              <a:buNone/>
            </a:pPr>
            <a:r>
              <a:t/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200"/>
              <a:buFont typeface="Noto Sans Symbols"/>
              <a:buNone/>
            </a:pPr>
            <a:r>
              <a:rPr b="1" i="1" lang="en-IN" sz="2200">
                <a:solidFill>
                  <a:schemeClr val="accent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2.   Skeletal system:</a:t>
            </a: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Noto Sans Symbols"/>
              <a:buNone/>
            </a:pPr>
            <a:r>
              <a:t/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28600" lvl="0" marL="2286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Noto Sans Symbols"/>
              <a:buChar char="✔"/>
            </a:pP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It’s main component is the </a:t>
            </a:r>
            <a:r>
              <a:rPr i="1" lang="en-IN" sz="2200">
                <a:solidFill>
                  <a:srgbClr val="00B05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bone</a:t>
            </a: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. </a:t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28600" lvl="0" marL="2286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Noto Sans Symbols"/>
              <a:buChar char="✔"/>
            </a:pP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Bones </a:t>
            </a:r>
            <a:r>
              <a:rPr b="1" i="1" lang="en-IN" sz="2200">
                <a:latin typeface="Times New Roman"/>
                <a:ea typeface="Times New Roman"/>
                <a:cs typeface="Times New Roman"/>
                <a:sym typeface="Times New Roman"/>
              </a:rPr>
              <a:t>articulate</a:t>
            </a: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 (join) with each other and form the </a:t>
            </a:r>
            <a:r>
              <a:rPr b="1" i="1" lang="en-IN" sz="2200">
                <a:solidFill>
                  <a:srgbClr val="00B05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joints.</a:t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28600" lvl="0" marL="2286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Noto Sans Symbols"/>
              <a:buChar char="✔"/>
            </a:pP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They </a:t>
            </a:r>
            <a:r>
              <a:rPr b="1" i="1" lang="en-IN" sz="2200">
                <a:latin typeface="Times New Roman"/>
                <a:ea typeface="Times New Roman"/>
                <a:cs typeface="Times New Roman"/>
                <a:sym typeface="Times New Roman"/>
              </a:rPr>
              <a:t>provide </a:t>
            </a: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body with a </a:t>
            </a:r>
            <a:r>
              <a:rPr b="1" i="1" lang="en-IN" sz="2200">
                <a:latin typeface="Times New Roman"/>
                <a:ea typeface="Times New Roman"/>
                <a:cs typeface="Times New Roman"/>
                <a:sym typeface="Times New Roman"/>
              </a:rPr>
              <a:t>hard-core</a:t>
            </a: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, yet</a:t>
            </a:r>
            <a:r>
              <a:rPr i="1" lang="en-IN" sz="2200"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b="1" i="1" lang="en-IN" sz="2200">
                <a:latin typeface="Times New Roman"/>
                <a:ea typeface="Times New Roman"/>
                <a:cs typeface="Times New Roman"/>
                <a:sym typeface="Times New Roman"/>
              </a:rPr>
              <a:t>mobile</a:t>
            </a: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, skeleton. </a:t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28600" lvl="0" marL="2286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Noto Sans Symbols"/>
              <a:buChar char="✔"/>
            </a:pP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The</a:t>
            </a:r>
            <a:r>
              <a:rPr b="1" lang="en-IN" sz="2200"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b="1" i="1" lang="en-IN" sz="2200">
                <a:latin typeface="Times New Roman"/>
                <a:ea typeface="Times New Roman"/>
                <a:cs typeface="Times New Roman"/>
                <a:sym typeface="Times New Roman"/>
              </a:rPr>
              <a:t>function</a:t>
            </a: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 of the bones and joints are</a:t>
            </a:r>
            <a:r>
              <a:rPr i="1" lang="en-IN" sz="2200">
                <a:latin typeface="Times New Roman"/>
                <a:ea typeface="Times New Roman"/>
                <a:cs typeface="Times New Roman"/>
                <a:sym typeface="Times New Roman"/>
              </a:rPr>
              <a:t> supported by</a:t>
            </a: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 cartilage, ligaments, and bursae.</a:t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descr="CMRIT A++ Logo-01" id="119" name="Google Shape;119;p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32080" y="71755"/>
            <a:ext cx="1419225" cy="943610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120" name="Google Shape;120;p4"/>
          <p:cNvGraphicFramePr/>
          <p:nvPr/>
        </p:nvGraphicFramePr>
        <p:xfrm>
          <a:off x="11014710" y="6073140"/>
          <a:ext cx="1177290" cy="784860"/>
        </p:xfrm>
        <a:graphic>
          <a:graphicData uri="http://schemas.openxmlformats.org/presentationml/2006/ole">
            <mc:AlternateContent>
              <mc:Choice Requires="v">
                <p:oleObj r:id="rId5" imgH="784860" imgW="1177290" progId="Paint.Picture" spid="_x0000_s1">
                  <p:embed/>
                </p:oleObj>
              </mc:Choice>
              <mc:Fallback>
                <p:oleObj r:id="rId6" imgH="784860" imgW="1177290" progId="Paint.Picture">
                  <p:embed/>
                  <p:pic>
                    <p:nvPicPr>
                      <p:cNvPr id="120" name="Google Shape;120;p4"/>
                      <p:cNvPicPr preferRelativeResize="0"/>
                      <p:nvPr/>
                    </p:nvPicPr>
                    <p:blipFill rotWithShape="1">
                      <a:blip r:embed="rId7">
                        <a:alphaModFix/>
                      </a:blip>
                      <a:srcRect b="0" l="0" r="0" t="0"/>
                      <a:stretch/>
                    </p:blipFill>
                    <p:spPr>
                      <a:xfrm>
                        <a:off x="11014710" y="6073140"/>
                        <a:ext cx="1177290" cy="78486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30" name="Shape 4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" name="Google Shape;431;p40"/>
          <p:cNvSpPr txBox="1"/>
          <p:nvPr>
            <p:ph type="title"/>
          </p:nvPr>
        </p:nvSpPr>
        <p:spPr>
          <a:xfrm>
            <a:off x="838200" y="221615"/>
            <a:ext cx="10988675" cy="87757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 fontScale="90000"/>
          </a:bodyPr>
          <a:lstStyle/>
          <a:p>
            <a:pPr indent="0" lvl="0" marL="0" rt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B050"/>
              </a:buClr>
              <a:buSzPct val="100000"/>
              <a:buFont typeface="Calibri"/>
              <a:buNone/>
            </a:pPr>
            <a:r>
              <a:rPr b="1" lang="en-IN" sz="5335">
                <a:solidFill>
                  <a:srgbClr val="00B050"/>
                </a:solidFill>
              </a:rPr>
              <a:t>Continued...</a:t>
            </a:r>
            <a:endParaRPr b="1" sz="5335">
              <a:solidFill>
                <a:srgbClr val="00B050"/>
              </a:solidFill>
            </a:endParaRPr>
          </a:p>
        </p:txBody>
      </p:sp>
      <p:sp>
        <p:nvSpPr>
          <p:cNvPr id="432" name="Google Shape;432;p40"/>
          <p:cNvSpPr txBox="1"/>
          <p:nvPr>
            <p:ph idx="1" type="body"/>
          </p:nvPr>
        </p:nvSpPr>
        <p:spPr>
          <a:xfrm>
            <a:off x="431800" y="1099185"/>
            <a:ext cx="11318240" cy="507809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28600" lvl="0" marL="22860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Noto Sans Symbols"/>
              <a:buChar char="⮚"/>
            </a:pP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WHAT IS AN ELECTRONIC NOSE ?</a:t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88900" lvl="0" marL="2286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Noto Sans Symbols"/>
              <a:buNone/>
            </a:pPr>
            <a:r>
              <a:t/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None/>
            </a:pP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❖ E-noses have a series of sensors that correspond to components of an odor and analyzes its chemical makeup to identify it. </a:t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None/>
            </a:pPr>
            <a:r>
              <a:t/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None/>
            </a:pP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❖ They are much more sensitive than human noses as they have a greater number of receptor sensors with higher sensitivity.</a:t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None/>
            </a:pPr>
            <a:r>
              <a:t/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None/>
            </a:pP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❖ Our human nose is elegant, sensitive, and self-repairing, but the E-nose sensors do not fatigue or get the "flu".</a:t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None/>
            </a:pPr>
            <a:r>
              <a:t/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None/>
            </a:pP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❖ Further, the E-nose can be sent to detect toxic and otherwise hazardous situations that humans may wish to avoid.</a:t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descr="CMRIT A++ Logo-01" id="433" name="Google Shape;433;p40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32080" y="71755"/>
            <a:ext cx="1419225" cy="943610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434" name="Google Shape;434;p40"/>
          <p:cNvGraphicFramePr/>
          <p:nvPr/>
        </p:nvGraphicFramePr>
        <p:xfrm>
          <a:off x="11014710" y="6073140"/>
          <a:ext cx="1177290" cy="784860"/>
        </p:xfrm>
        <a:graphic>
          <a:graphicData uri="http://schemas.openxmlformats.org/presentationml/2006/ole">
            <mc:AlternateContent>
              <mc:Choice Requires="v">
                <p:oleObj r:id="rId5" imgH="784860" imgW="1177290" progId="Paint.Picture" spid="_x0000_s1">
                  <p:embed/>
                </p:oleObj>
              </mc:Choice>
              <mc:Fallback>
                <p:oleObj r:id="rId6" imgH="784860" imgW="1177290" progId="Paint.Picture">
                  <p:embed/>
                  <p:pic>
                    <p:nvPicPr>
                      <p:cNvPr id="434" name="Google Shape;434;p40"/>
                      <p:cNvPicPr preferRelativeResize="0"/>
                      <p:nvPr/>
                    </p:nvPicPr>
                    <p:blipFill rotWithShape="1">
                      <a:blip r:embed="rId7">
                        <a:alphaModFix/>
                      </a:blip>
                      <a:srcRect b="0" l="0" r="0" t="0"/>
                      <a:stretch/>
                    </p:blipFill>
                    <p:spPr>
                      <a:xfrm>
                        <a:off x="11014710" y="6073140"/>
                        <a:ext cx="1177290" cy="78486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38" name="Shape 4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9" name="Google Shape;439;p41"/>
          <p:cNvSpPr txBox="1"/>
          <p:nvPr>
            <p:ph type="title"/>
          </p:nvPr>
        </p:nvSpPr>
        <p:spPr>
          <a:xfrm>
            <a:off x="992505" y="137795"/>
            <a:ext cx="10988675" cy="87757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 fontScale="90000"/>
          </a:bodyPr>
          <a:lstStyle/>
          <a:p>
            <a:pPr indent="0" lvl="0" marL="0" rt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B050"/>
              </a:buClr>
              <a:buSzPct val="100000"/>
              <a:buFont typeface="Calibri"/>
              <a:buNone/>
            </a:pPr>
            <a:r>
              <a:rPr b="1" lang="en-IN" sz="5335">
                <a:solidFill>
                  <a:srgbClr val="00B050"/>
                </a:solidFill>
              </a:rPr>
              <a:t>Continued...</a:t>
            </a:r>
            <a:endParaRPr b="1" sz="5335">
              <a:solidFill>
                <a:srgbClr val="00B050"/>
              </a:solidFill>
            </a:endParaRPr>
          </a:p>
        </p:txBody>
      </p:sp>
      <p:sp>
        <p:nvSpPr>
          <p:cNvPr id="440" name="Google Shape;440;p41"/>
          <p:cNvSpPr txBox="1"/>
          <p:nvPr>
            <p:ph idx="1" type="body"/>
          </p:nvPr>
        </p:nvSpPr>
        <p:spPr>
          <a:xfrm>
            <a:off x="7134225" y="1015365"/>
            <a:ext cx="4846955" cy="549211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None/>
            </a:pP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The</a:t>
            </a:r>
            <a:r>
              <a:rPr b="1" lang="en-IN" sz="2200"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b="1" i="1" lang="en-IN" sz="2200">
                <a:solidFill>
                  <a:schemeClr val="accent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stages </a:t>
            </a: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of the</a:t>
            </a:r>
            <a:r>
              <a:rPr b="1" i="1" lang="en-IN" sz="2200">
                <a:solidFill>
                  <a:schemeClr val="accent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recognition process</a:t>
            </a: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 are similar to human olfaction and are performed for:</a:t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None/>
            </a:pPr>
            <a:r>
              <a:t/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None/>
            </a:pP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❖ Interaction with the smell</a:t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None/>
            </a:pPr>
            <a:r>
              <a:t/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None/>
            </a:pP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❖ Sample acquisition</a:t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None/>
            </a:pPr>
            <a:r>
              <a:t/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None/>
            </a:pP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❖ Data Processing</a:t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None/>
            </a:pPr>
            <a:r>
              <a:t/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None/>
            </a:pP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❖ Pattern Matching</a:t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None/>
            </a:pPr>
            <a:r>
              <a:t/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None/>
            </a:pP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❖ Data storage and retrieval</a:t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descr="CMRIT A++ Logo-01" id="441" name="Google Shape;441;p4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32080" y="71755"/>
            <a:ext cx="1419225" cy="943610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442" name="Google Shape;442;p41"/>
          <p:cNvGraphicFramePr/>
          <p:nvPr/>
        </p:nvGraphicFramePr>
        <p:xfrm>
          <a:off x="11014710" y="6073140"/>
          <a:ext cx="1177290" cy="784860"/>
        </p:xfrm>
        <a:graphic>
          <a:graphicData uri="http://schemas.openxmlformats.org/presentationml/2006/ole">
            <mc:AlternateContent>
              <mc:Choice Requires="v">
                <p:oleObj r:id="rId5" imgH="784860" imgW="1177290" progId="Paint.Picture" spid="_x0000_s1">
                  <p:embed/>
                </p:oleObj>
              </mc:Choice>
              <mc:Fallback>
                <p:oleObj r:id="rId6" imgH="784860" imgW="1177290" progId="Paint.Picture">
                  <p:embed/>
                  <p:pic>
                    <p:nvPicPr>
                      <p:cNvPr id="442" name="Google Shape;442;p41"/>
                      <p:cNvPicPr preferRelativeResize="0"/>
                      <p:nvPr/>
                    </p:nvPicPr>
                    <p:blipFill rotWithShape="1">
                      <a:blip r:embed="rId7">
                        <a:alphaModFix/>
                      </a:blip>
                      <a:srcRect b="0" l="0" r="0" t="0"/>
                      <a:stretch/>
                    </p:blipFill>
                    <p:spPr>
                      <a:xfrm>
                        <a:off x="11014710" y="6073140"/>
                        <a:ext cx="1177290" cy="78486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443" name="Google Shape;443;p41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131445" y="1250950"/>
            <a:ext cx="7003415" cy="492569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47" name="Shape 4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8" name="Google Shape;448;p42"/>
          <p:cNvSpPr txBox="1"/>
          <p:nvPr>
            <p:ph type="title"/>
          </p:nvPr>
        </p:nvSpPr>
        <p:spPr>
          <a:xfrm>
            <a:off x="838200" y="221615"/>
            <a:ext cx="10988675" cy="87757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 fontScale="90000"/>
          </a:bodyPr>
          <a:lstStyle/>
          <a:p>
            <a:pPr indent="0" lvl="0" marL="0" rt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B050"/>
              </a:buClr>
              <a:buSzPct val="100000"/>
              <a:buFont typeface="Calibri"/>
              <a:buNone/>
            </a:pPr>
            <a:r>
              <a:rPr b="1" lang="en-IN" sz="5335">
                <a:solidFill>
                  <a:srgbClr val="00B050"/>
                </a:solidFill>
              </a:rPr>
              <a:t>Continued...</a:t>
            </a:r>
            <a:endParaRPr b="1" sz="5335">
              <a:solidFill>
                <a:srgbClr val="00B050"/>
              </a:solidFill>
            </a:endParaRPr>
          </a:p>
        </p:txBody>
      </p:sp>
      <p:sp>
        <p:nvSpPr>
          <p:cNvPr id="449" name="Google Shape;449;p42"/>
          <p:cNvSpPr txBox="1"/>
          <p:nvPr>
            <p:ph idx="1" type="body"/>
          </p:nvPr>
        </p:nvSpPr>
        <p:spPr>
          <a:xfrm>
            <a:off x="431800" y="1015365"/>
            <a:ext cx="11318240" cy="516191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None/>
            </a:pPr>
            <a:r>
              <a:rPr b="1" lang="en-IN" sz="2200">
                <a:latin typeface="Times New Roman"/>
                <a:ea typeface="Times New Roman"/>
                <a:cs typeface="Times New Roman"/>
                <a:sym typeface="Times New Roman"/>
              </a:rPr>
              <a:t>E-NOSE DEVICES FOR EVALUATING THE AROMA AND FLAVOR CHARACTERISTICS OF WINES AND FOOD GRAINS</a:t>
            </a:r>
            <a:endParaRPr b="1"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None/>
            </a:pPr>
            <a:r>
              <a:t/>
            </a:r>
            <a:endParaRPr b="1"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28600" lvl="0" marL="2286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Noto Sans Symbols"/>
              <a:buChar char="⮚"/>
            </a:pP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2 important uses of e-nose are for analyzing wines and food grains.</a:t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88900" lvl="0" marL="2286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Noto Sans Symbols"/>
              <a:buNone/>
            </a:pPr>
            <a:r>
              <a:t/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None/>
            </a:pP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1) They are used for the </a:t>
            </a:r>
            <a:r>
              <a:rPr i="1" lang="en-IN" sz="2200">
                <a:solidFill>
                  <a:schemeClr val="accent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classification </a:t>
            </a: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and </a:t>
            </a:r>
            <a:r>
              <a:rPr i="1" lang="en-IN" sz="2200">
                <a:solidFill>
                  <a:schemeClr val="accent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quality assurance</a:t>
            </a: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 of </a:t>
            </a:r>
            <a:r>
              <a:rPr b="1" i="1" lang="en-IN" sz="2200">
                <a:latin typeface="Times New Roman"/>
                <a:ea typeface="Times New Roman"/>
                <a:cs typeface="Times New Roman"/>
                <a:sym typeface="Times New Roman"/>
              </a:rPr>
              <a:t>wines</a:t>
            </a: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. </a:t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28600" lvl="0" marL="2286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Noto Sans Symbols"/>
              <a:buChar char="▪"/>
            </a:pP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Sensory and chemical properties of wine, especially color, aroma, and taste, are important aspects of their quality.</a:t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88900" lvl="0" marL="2286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Noto Sans Symbols"/>
              <a:buNone/>
            </a:pPr>
            <a:r>
              <a:t/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None/>
            </a:pP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2) The </a:t>
            </a:r>
            <a:r>
              <a:rPr i="1" lang="en-IN" sz="2200">
                <a:solidFill>
                  <a:schemeClr val="accent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aroma of grains</a:t>
            </a: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 is the primary criterion of fitness for consumption in many countries.</a:t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descr="CMRIT A++ Logo-01" id="450" name="Google Shape;450;p4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32080" y="71755"/>
            <a:ext cx="1419225" cy="943610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451" name="Google Shape;451;p42"/>
          <p:cNvGraphicFramePr/>
          <p:nvPr/>
        </p:nvGraphicFramePr>
        <p:xfrm>
          <a:off x="11014710" y="6073140"/>
          <a:ext cx="1177290" cy="784860"/>
        </p:xfrm>
        <a:graphic>
          <a:graphicData uri="http://schemas.openxmlformats.org/presentationml/2006/ole">
            <mc:AlternateContent>
              <mc:Choice Requires="v">
                <p:oleObj r:id="rId5" imgH="784860" imgW="1177290" progId="Paint.Picture" spid="_x0000_s1">
                  <p:embed/>
                </p:oleObj>
              </mc:Choice>
              <mc:Fallback>
                <p:oleObj r:id="rId6" imgH="784860" imgW="1177290" progId="Paint.Picture">
                  <p:embed/>
                  <p:pic>
                    <p:nvPicPr>
                      <p:cNvPr id="451" name="Google Shape;451;p42"/>
                      <p:cNvPicPr preferRelativeResize="0"/>
                      <p:nvPr/>
                    </p:nvPicPr>
                    <p:blipFill rotWithShape="1">
                      <a:blip r:embed="rId7">
                        <a:alphaModFix/>
                      </a:blip>
                      <a:srcRect b="0" l="0" r="0" t="0"/>
                      <a:stretch/>
                    </p:blipFill>
                    <p:spPr>
                      <a:xfrm>
                        <a:off x="11014710" y="6073140"/>
                        <a:ext cx="1177290" cy="78486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55" name="Shape 4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6" name="Google Shape;456;p43"/>
          <p:cNvSpPr txBox="1"/>
          <p:nvPr>
            <p:ph type="title"/>
          </p:nvPr>
        </p:nvSpPr>
        <p:spPr>
          <a:xfrm>
            <a:off x="838200" y="221615"/>
            <a:ext cx="10988675" cy="87757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 fontScale="90000"/>
          </a:bodyPr>
          <a:lstStyle/>
          <a:p>
            <a:pPr indent="0" lvl="0" marL="0" rt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B050"/>
              </a:buClr>
              <a:buSzPct val="100000"/>
              <a:buFont typeface="Calibri"/>
              <a:buNone/>
            </a:pPr>
            <a:r>
              <a:rPr b="1" lang="en-IN" sz="5335">
                <a:solidFill>
                  <a:srgbClr val="00B050"/>
                </a:solidFill>
              </a:rPr>
              <a:t>Continued...</a:t>
            </a:r>
            <a:endParaRPr b="1" sz="5335">
              <a:solidFill>
                <a:srgbClr val="00B050"/>
              </a:solidFill>
            </a:endParaRPr>
          </a:p>
        </p:txBody>
      </p:sp>
      <p:sp>
        <p:nvSpPr>
          <p:cNvPr id="457" name="Google Shape;457;p43"/>
          <p:cNvSpPr txBox="1"/>
          <p:nvPr>
            <p:ph idx="1" type="body"/>
          </p:nvPr>
        </p:nvSpPr>
        <p:spPr>
          <a:xfrm>
            <a:off x="431800" y="1015365"/>
            <a:ext cx="11318240" cy="516191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28600" lvl="0" marL="22860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Noto Sans Symbols"/>
              <a:buChar char="⮚"/>
            </a:pP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The E-Nose devices are used in these Industries:</a:t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88900" lvl="0" marL="2286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Noto Sans Symbols"/>
              <a:buNone/>
            </a:pPr>
            <a:r>
              <a:t/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28600" lvl="0" marL="2286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Char char="•"/>
            </a:pP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Agricultural </a:t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28600" lvl="0" marL="2286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Char char="•"/>
            </a:pP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Petrochemical</a:t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28600" lvl="0" marL="2286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Char char="•"/>
            </a:pP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Chemical</a:t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28600" lvl="0" marL="2286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Char char="•"/>
            </a:pP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Food and beverage</a:t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28600" lvl="0" marL="2286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Char char="•"/>
            </a:pP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Packaging materials</a:t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28600" lvl="0" marL="2286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Char char="•"/>
            </a:pP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Plastics</a:t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28600" lvl="0" marL="2286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Char char="•"/>
            </a:pP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Pet food</a:t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28600" lvl="0" marL="2286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Char char="•"/>
            </a:pP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Pulp and paper</a:t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28600" lvl="0" marL="2286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Char char="•"/>
            </a:pP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Medical research</a:t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28600" lvl="0" marL="2286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Char char="•"/>
            </a:pP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Military</a:t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descr="CMRIT A++ Logo-01" id="458" name="Google Shape;458;p4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32080" y="71755"/>
            <a:ext cx="1419225" cy="943610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459" name="Google Shape;459;p43"/>
          <p:cNvGraphicFramePr/>
          <p:nvPr/>
        </p:nvGraphicFramePr>
        <p:xfrm>
          <a:off x="11014710" y="6073140"/>
          <a:ext cx="1177290" cy="784860"/>
        </p:xfrm>
        <a:graphic>
          <a:graphicData uri="http://schemas.openxmlformats.org/presentationml/2006/ole">
            <mc:AlternateContent>
              <mc:Choice Requires="v">
                <p:oleObj r:id="rId5" imgH="784860" imgW="1177290" progId="Paint.Picture" spid="_x0000_s1">
                  <p:embed/>
                </p:oleObj>
              </mc:Choice>
              <mc:Fallback>
                <p:oleObj r:id="rId6" imgH="784860" imgW="1177290" progId="Paint.Picture">
                  <p:embed/>
                  <p:pic>
                    <p:nvPicPr>
                      <p:cNvPr id="459" name="Google Shape;459;p43"/>
                      <p:cNvPicPr preferRelativeResize="0"/>
                      <p:nvPr/>
                    </p:nvPicPr>
                    <p:blipFill rotWithShape="1">
                      <a:blip r:embed="rId7">
                        <a:alphaModFix/>
                      </a:blip>
                      <a:srcRect b="0" l="0" r="0" t="0"/>
                      <a:stretch/>
                    </p:blipFill>
                    <p:spPr>
                      <a:xfrm>
                        <a:off x="11014710" y="6073140"/>
                        <a:ext cx="1177290" cy="78486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63" name="Shape 4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4" name="Google Shape;464;p44"/>
          <p:cNvSpPr txBox="1"/>
          <p:nvPr>
            <p:ph type="title"/>
          </p:nvPr>
        </p:nvSpPr>
        <p:spPr>
          <a:xfrm>
            <a:off x="838200" y="221615"/>
            <a:ext cx="10988675" cy="87757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 fontScale="90000"/>
          </a:bodyPr>
          <a:lstStyle/>
          <a:p>
            <a:pPr indent="0" lvl="0" marL="0" rt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B050"/>
              </a:buClr>
              <a:buSzPct val="100000"/>
              <a:buFont typeface="Calibri"/>
              <a:buNone/>
            </a:pPr>
            <a:r>
              <a:rPr b="1" lang="en-IN" sz="5335">
                <a:solidFill>
                  <a:srgbClr val="00B050"/>
                </a:solidFill>
              </a:rPr>
              <a:t>Electronic tongue</a:t>
            </a:r>
            <a:endParaRPr b="1" sz="5335">
              <a:solidFill>
                <a:srgbClr val="00B050"/>
              </a:solidFill>
            </a:endParaRPr>
          </a:p>
        </p:txBody>
      </p:sp>
      <p:sp>
        <p:nvSpPr>
          <p:cNvPr id="465" name="Google Shape;465;p44"/>
          <p:cNvSpPr txBox="1"/>
          <p:nvPr>
            <p:ph idx="1" type="body"/>
          </p:nvPr>
        </p:nvSpPr>
        <p:spPr>
          <a:xfrm>
            <a:off x="431800" y="1242695"/>
            <a:ext cx="11318240" cy="493458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28600" lvl="0" marL="22860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Noto Sans Symbols"/>
              <a:buChar char="⮚"/>
            </a:pP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The electronic tongue is an instrument that measures and compares tastes.</a:t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88900" lvl="0" marL="2286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Noto Sans Symbols"/>
              <a:buNone/>
            </a:pPr>
            <a:r>
              <a:t/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28600" lvl="0" marL="2286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Noto Sans Symbols"/>
              <a:buChar char="⮚"/>
            </a:pP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Chemical compounds responsible for taste are detected by human taste buds and the 7 sensors of electronic instruments detect the same dissolved organic and inorganic compounds.</a:t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88900" lvl="0" marL="2286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Noto Sans Symbols"/>
              <a:buNone/>
            </a:pPr>
            <a:r>
              <a:t/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28600" lvl="0" marL="2286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Noto Sans Symbols"/>
              <a:buChar char="⮚"/>
            </a:pP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The types of taste that is generated is divided into five categories:</a:t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28600" lvl="0" marL="2286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Char char="•"/>
            </a:pP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Sourness</a:t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28600" lvl="0" marL="2286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Char char="•"/>
            </a:pP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Saltiness</a:t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28600" lvl="0" marL="2286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Char char="•"/>
            </a:pP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Bitterness</a:t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28600" lvl="0" marL="2286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Char char="•"/>
            </a:pP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Sweetness</a:t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28600" lvl="0" marL="2286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Char char="•"/>
            </a:pP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Umami (savoriness)</a:t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descr="CMRIT A++ Logo-01" id="466" name="Google Shape;466;p4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32080" y="71755"/>
            <a:ext cx="1419225" cy="943610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467" name="Google Shape;467;p44"/>
          <p:cNvGraphicFramePr/>
          <p:nvPr/>
        </p:nvGraphicFramePr>
        <p:xfrm>
          <a:off x="132080" y="5973445"/>
          <a:ext cx="1177290" cy="784860"/>
        </p:xfrm>
        <a:graphic>
          <a:graphicData uri="http://schemas.openxmlformats.org/presentationml/2006/ole">
            <mc:AlternateContent>
              <mc:Choice Requires="v">
                <p:oleObj r:id="rId5" imgH="784860" imgW="1177290" progId="Paint.Picture" spid="_x0000_s1">
                  <p:embed/>
                </p:oleObj>
              </mc:Choice>
              <mc:Fallback>
                <p:oleObj r:id="rId6" imgH="784860" imgW="1177290" progId="Paint.Picture">
                  <p:embed/>
                  <p:pic>
                    <p:nvPicPr>
                      <p:cNvPr id="467" name="Google Shape;467;p44"/>
                      <p:cNvPicPr preferRelativeResize="0"/>
                      <p:nvPr/>
                    </p:nvPicPr>
                    <p:blipFill rotWithShape="1">
                      <a:blip r:embed="rId7">
                        <a:alphaModFix/>
                      </a:blip>
                      <a:srcRect b="0" l="0" r="0" t="0"/>
                      <a:stretch/>
                    </p:blipFill>
                    <p:spPr>
                      <a:xfrm>
                        <a:off x="132080" y="5973445"/>
                        <a:ext cx="1177290" cy="78486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468" name="Google Shape;468;p44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8218805" y="3070225"/>
            <a:ext cx="3856355" cy="35591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72" name="Shape 4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3" name="Google Shape;473;p45"/>
          <p:cNvSpPr txBox="1"/>
          <p:nvPr>
            <p:ph type="title"/>
          </p:nvPr>
        </p:nvSpPr>
        <p:spPr>
          <a:xfrm>
            <a:off x="838200" y="221615"/>
            <a:ext cx="10988675" cy="87757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 fontScale="90000"/>
          </a:bodyPr>
          <a:lstStyle/>
          <a:p>
            <a:pPr indent="0" lvl="0" marL="0" rt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B050"/>
              </a:buClr>
              <a:buSzPct val="100000"/>
              <a:buFont typeface="Calibri"/>
              <a:buNone/>
            </a:pPr>
            <a:r>
              <a:rPr b="1" lang="en-IN" sz="5335">
                <a:solidFill>
                  <a:srgbClr val="00B050"/>
                </a:solidFill>
              </a:rPr>
              <a:t>Electronic tongue</a:t>
            </a:r>
            <a:endParaRPr b="1" sz="5335">
              <a:solidFill>
                <a:srgbClr val="00B050"/>
              </a:solidFill>
            </a:endParaRPr>
          </a:p>
        </p:txBody>
      </p:sp>
      <p:sp>
        <p:nvSpPr>
          <p:cNvPr id="474" name="Google Shape;474;p45"/>
          <p:cNvSpPr txBox="1"/>
          <p:nvPr>
            <p:ph idx="1" type="body"/>
          </p:nvPr>
        </p:nvSpPr>
        <p:spPr>
          <a:xfrm>
            <a:off x="211455" y="1015365"/>
            <a:ext cx="11758295" cy="557974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None/>
            </a:pP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❖ Tastants, chemicals in foods, are detected by taste buds, which consist of special sensory cells.</a:t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None/>
            </a:pP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❖When stimulated, these cells send signals to specific areas of the brain, which make us conscious of the perception of taste.</a:t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28600" lvl="0" marL="2286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Noto Sans Symbols"/>
              <a:buChar char="⮚"/>
            </a:pP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Electronic tongues have several applications in various industrial areas: the pharmaceutical industry, food and beverage sector, etc. for: </a:t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88900" lvl="0" marL="2286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Noto Sans Symbols"/>
              <a:buNone/>
            </a:pPr>
            <a:r>
              <a:t/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None/>
            </a:pP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1)</a:t>
            </a:r>
            <a:r>
              <a:rPr i="1" lang="en-IN" sz="2200"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b="1" i="1" lang="en-IN" sz="2200">
                <a:latin typeface="Times New Roman"/>
                <a:ea typeface="Times New Roman"/>
                <a:cs typeface="Times New Roman"/>
                <a:sym typeface="Times New Roman"/>
              </a:rPr>
              <a:t>Analyze</a:t>
            </a: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IN" sz="2200">
                <a:solidFill>
                  <a:schemeClr val="accent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flavor ageing</a:t>
            </a: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 in beverages (fruit juice, alcoholic or non-alcoholic drinks, flavored milks)</a:t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None/>
            </a:pP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2) </a:t>
            </a:r>
            <a:r>
              <a:rPr b="1" i="1" lang="en-IN" sz="2200">
                <a:latin typeface="Times New Roman"/>
                <a:ea typeface="Times New Roman"/>
                <a:cs typeface="Times New Roman"/>
                <a:sym typeface="Times New Roman"/>
              </a:rPr>
              <a:t>Quantify</a:t>
            </a: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 bitterness or “</a:t>
            </a:r>
            <a:r>
              <a:rPr lang="en-IN" sz="2200">
                <a:solidFill>
                  <a:schemeClr val="accent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spicy level</a:t>
            </a: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” of drinks or dissolved compounds </a:t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None/>
            </a:pP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3) </a:t>
            </a:r>
            <a:r>
              <a:rPr b="1" i="1" lang="en-IN" sz="2200">
                <a:latin typeface="Times New Roman"/>
                <a:ea typeface="Times New Roman"/>
                <a:cs typeface="Times New Roman"/>
                <a:sym typeface="Times New Roman"/>
              </a:rPr>
              <a:t>Quantify</a:t>
            </a: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IN" sz="2200">
                <a:solidFill>
                  <a:schemeClr val="accent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taste</a:t>
            </a: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 masking efficiency of formulations (tablets, syrups, powders, capsules, lozenges, etc.)</a:t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None/>
            </a:pP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4) </a:t>
            </a:r>
            <a:r>
              <a:rPr b="1" i="1" lang="en-IN" sz="2200">
                <a:latin typeface="Times New Roman"/>
                <a:ea typeface="Times New Roman"/>
                <a:cs typeface="Times New Roman"/>
                <a:sym typeface="Times New Roman"/>
              </a:rPr>
              <a:t>Analyze </a:t>
            </a:r>
            <a:r>
              <a:rPr lang="en-IN" sz="2200">
                <a:solidFill>
                  <a:schemeClr val="accent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medicines stability</a:t>
            </a: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 in terms of taste</a:t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None/>
            </a:pP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5) </a:t>
            </a:r>
            <a:r>
              <a:rPr b="1" i="1" lang="en-IN" sz="2200">
                <a:latin typeface="Times New Roman"/>
                <a:ea typeface="Times New Roman"/>
                <a:cs typeface="Times New Roman"/>
                <a:sym typeface="Times New Roman"/>
              </a:rPr>
              <a:t>Benchmark </a:t>
            </a: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target </a:t>
            </a:r>
            <a:r>
              <a:rPr lang="en-IN" sz="2200">
                <a:solidFill>
                  <a:schemeClr val="accent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products</a:t>
            </a:r>
            <a:endParaRPr sz="2200">
              <a:solidFill>
                <a:schemeClr val="accent2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None/>
            </a:pP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6)</a:t>
            </a:r>
            <a:r>
              <a:rPr b="1" i="1" lang="en-IN" sz="2200">
                <a:latin typeface="Times New Roman"/>
                <a:ea typeface="Times New Roman"/>
                <a:cs typeface="Times New Roman"/>
                <a:sym typeface="Times New Roman"/>
              </a:rPr>
              <a:t> Monitor</a:t>
            </a: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 environmental </a:t>
            </a:r>
            <a:r>
              <a:rPr lang="en-IN" sz="2200">
                <a:solidFill>
                  <a:schemeClr val="accent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parameters</a:t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None/>
            </a:pP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7) </a:t>
            </a:r>
            <a:r>
              <a:rPr b="1" i="1" lang="en-IN" sz="2200">
                <a:latin typeface="Times New Roman"/>
                <a:ea typeface="Times New Roman"/>
                <a:cs typeface="Times New Roman"/>
                <a:sym typeface="Times New Roman"/>
              </a:rPr>
              <a:t>Monitor </a:t>
            </a: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biological and biochemical </a:t>
            </a:r>
            <a:r>
              <a:rPr lang="en-IN" sz="2200">
                <a:solidFill>
                  <a:schemeClr val="accent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processes</a:t>
            </a:r>
            <a:endParaRPr sz="2200">
              <a:solidFill>
                <a:schemeClr val="accent2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descr="CMRIT A++ Logo-01" id="475" name="Google Shape;475;p4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32080" y="71755"/>
            <a:ext cx="1419225" cy="943610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476" name="Google Shape;476;p45"/>
          <p:cNvGraphicFramePr/>
          <p:nvPr/>
        </p:nvGraphicFramePr>
        <p:xfrm>
          <a:off x="11014710" y="6073140"/>
          <a:ext cx="1177290" cy="784860"/>
        </p:xfrm>
        <a:graphic>
          <a:graphicData uri="http://schemas.openxmlformats.org/presentationml/2006/ole">
            <mc:AlternateContent>
              <mc:Choice Requires="v">
                <p:oleObj r:id="rId5" imgH="784860" imgW="1177290" progId="Paint.Picture" spid="_x0000_s1">
                  <p:embed/>
                </p:oleObj>
              </mc:Choice>
              <mc:Fallback>
                <p:oleObj r:id="rId6" imgH="784860" imgW="1177290" progId="Paint.Picture">
                  <p:embed/>
                  <p:pic>
                    <p:nvPicPr>
                      <p:cNvPr id="476" name="Google Shape;476;p45"/>
                      <p:cNvPicPr preferRelativeResize="0"/>
                      <p:nvPr/>
                    </p:nvPicPr>
                    <p:blipFill rotWithShape="1">
                      <a:blip r:embed="rId7">
                        <a:alphaModFix/>
                      </a:blip>
                      <a:srcRect b="0" l="0" r="0" t="0"/>
                      <a:stretch/>
                    </p:blipFill>
                    <p:spPr>
                      <a:xfrm>
                        <a:off x="11014710" y="6073140"/>
                        <a:ext cx="1177290" cy="78486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80" name="Shape 4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" name="Google Shape;481;p46"/>
          <p:cNvSpPr txBox="1"/>
          <p:nvPr>
            <p:ph idx="1" type="body"/>
          </p:nvPr>
        </p:nvSpPr>
        <p:spPr>
          <a:xfrm>
            <a:off x="838200" y="2233295"/>
            <a:ext cx="10515600" cy="394398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B050"/>
              </a:buClr>
              <a:buSzPts val="14000"/>
              <a:buNone/>
            </a:pPr>
            <a:r>
              <a:rPr lang="en-IN" sz="14000">
                <a:solidFill>
                  <a:srgbClr val="00B050"/>
                </a:solidFill>
              </a:rPr>
              <a:t>TH</a:t>
            </a:r>
            <a:r>
              <a:rPr lang="en-IN" sz="14000">
                <a:solidFill>
                  <a:srgbClr val="FFFF00"/>
                </a:solidFill>
              </a:rPr>
              <a:t>AN</a:t>
            </a:r>
            <a:r>
              <a:rPr lang="en-IN" sz="14000">
                <a:solidFill>
                  <a:srgbClr val="7030A0"/>
                </a:solidFill>
              </a:rPr>
              <a:t>K Y</a:t>
            </a:r>
            <a:r>
              <a:rPr lang="en-IN" sz="14000">
                <a:solidFill>
                  <a:schemeClr val="accent2"/>
                </a:solidFill>
              </a:rPr>
              <a:t>OU</a:t>
            </a:r>
            <a:endParaRPr sz="14000">
              <a:solidFill>
                <a:schemeClr val="accent2"/>
              </a:solidFill>
            </a:endParaRPr>
          </a:p>
        </p:txBody>
      </p:sp>
      <p:pic>
        <p:nvPicPr>
          <p:cNvPr descr="CMRIT A++ Logo-01" id="482" name="Google Shape;482;p4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32080" y="71755"/>
            <a:ext cx="1419225" cy="943610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483" name="Google Shape;483;p46"/>
          <p:cNvGraphicFramePr/>
          <p:nvPr/>
        </p:nvGraphicFramePr>
        <p:xfrm>
          <a:off x="11014710" y="6073140"/>
          <a:ext cx="1177290" cy="784860"/>
        </p:xfrm>
        <a:graphic>
          <a:graphicData uri="http://schemas.openxmlformats.org/presentationml/2006/ole">
            <mc:AlternateContent>
              <mc:Choice Requires="v">
                <p:oleObj r:id="rId5" imgH="784860" imgW="1177290" progId="Paint.Picture" spid="_x0000_s1">
                  <p:embed/>
                </p:oleObj>
              </mc:Choice>
              <mc:Fallback>
                <p:oleObj r:id="rId6" imgH="784860" imgW="1177290" progId="Paint.Picture">
                  <p:embed/>
                  <p:pic>
                    <p:nvPicPr>
                      <p:cNvPr id="483" name="Google Shape;483;p46"/>
                      <p:cNvPicPr preferRelativeResize="0"/>
                      <p:nvPr/>
                    </p:nvPicPr>
                    <p:blipFill rotWithShape="1">
                      <a:blip r:embed="rId7">
                        <a:alphaModFix/>
                      </a:blip>
                      <a:srcRect b="0" l="0" r="0" t="0"/>
                      <a:stretch/>
                    </p:blipFill>
                    <p:spPr>
                      <a:xfrm>
                        <a:off x="11014710" y="6073140"/>
                        <a:ext cx="1177290" cy="78486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4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p5"/>
          <p:cNvSpPr txBox="1"/>
          <p:nvPr>
            <p:ph type="title"/>
          </p:nvPr>
        </p:nvSpPr>
        <p:spPr>
          <a:xfrm>
            <a:off x="838200" y="365125"/>
            <a:ext cx="10988675" cy="87757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 fontScale="90000"/>
          </a:bodyPr>
          <a:lstStyle/>
          <a:p>
            <a:pPr indent="0" lvl="0" marL="0" rt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B050"/>
              </a:buClr>
              <a:buSzPct val="100000"/>
              <a:buFont typeface="Calibri"/>
              <a:buNone/>
            </a:pPr>
            <a:r>
              <a:rPr b="1" lang="en-IN" sz="5335">
                <a:solidFill>
                  <a:srgbClr val="00B050"/>
                </a:solidFill>
              </a:rPr>
              <a:t> Continued...</a:t>
            </a:r>
            <a:endParaRPr b="1" sz="5335">
              <a:solidFill>
                <a:srgbClr val="00B050"/>
              </a:solidFill>
            </a:endParaRPr>
          </a:p>
        </p:txBody>
      </p:sp>
      <p:sp>
        <p:nvSpPr>
          <p:cNvPr id="126" name="Google Shape;126;p5"/>
          <p:cNvSpPr txBox="1"/>
          <p:nvPr>
            <p:ph idx="1" type="body"/>
          </p:nvPr>
        </p:nvSpPr>
        <p:spPr>
          <a:xfrm>
            <a:off x="431800" y="1539875"/>
            <a:ext cx="11318240" cy="463740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28600" lvl="0" marL="22860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Noto Sans Symbols"/>
              <a:buChar char="✔"/>
            </a:pP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Therefore its</a:t>
            </a:r>
            <a:r>
              <a:rPr b="1" i="1" lang="en-IN" sz="2200">
                <a:latin typeface="Times New Roman"/>
                <a:ea typeface="Times New Roman"/>
                <a:cs typeface="Times New Roman"/>
                <a:sym typeface="Times New Roman"/>
              </a:rPr>
              <a:t> main function</a:t>
            </a: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 is to</a:t>
            </a:r>
            <a:r>
              <a:rPr b="1" i="1" lang="en-IN" sz="2200">
                <a:latin typeface="Times New Roman"/>
                <a:ea typeface="Times New Roman"/>
                <a:cs typeface="Times New Roman"/>
                <a:sym typeface="Times New Roman"/>
              </a:rPr>
              <a:t> provide</a:t>
            </a: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 the body with </a:t>
            </a:r>
            <a:r>
              <a:rPr i="1" lang="en-IN" sz="2200">
                <a:solidFill>
                  <a:srgbClr val="00B05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stability</a:t>
            </a: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 and </a:t>
            </a:r>
            <a:r>
              <a:rPr i="1" lang="en-IN" sz="2200">
                <a:solidFill>
                  <a:srgbClr val="00B05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mobility</a:t>
            </a: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.</a:t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88900" lvl="0" marL="2286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Noto Sans Symbols"/>
              <a:buNone/>
            </a:pPr>
            <a:r>
              <a:t/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28600" lvl="0" marL="2286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Noto Sans Symbols"/>
              <a:buChar char="✔"/>
            </a:pP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The musculoskeletal system has many </a:t>
            </a:r>
            <a:r>
              <a:rPr b="1" i="1" lang="en-IN" sz="2200">
                <a:latin typeface="Times New Roman"/>
                <a:ea typeface="Times New Roman"/>
                <a:cs typeface="Times New Roman"/>
                <a:sym typeface="Times New Roman"/>
              </a:rPr>
              <a:t>other</a:t>
            </a: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 functions:</a:t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88900" lvl="0" marL="2286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Noto Sans Symbols"/>
              <a:buNone/>
            </a:pPr>
            <a:r>
              <a:t/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457200" lvl="0" marL="4572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Noto Sans Symbols"/>
              <a:buAutoNum type="arabicPeriod"/>
            </a:pP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The </a:t>
            </a:r>
            <a:r>
              <a:rPr lang="en-IN" sz="2200">
                <a:solidFill>
                  <a:schemeClr val="accent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skeletal</a:t>
            </a: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 part </a:t>
            </a:r>
            <a:r>
              <a:rPr i="1" lang="en-IN" sz="2200">
                <a:latin typeface="Times New Roman"/>
                <a:ea typeface="Times New Roman"/>
                <a:cs typeface="Times New Roman"/>
                <a:sym typeface="Times New Roman"/>
              </a:rPr>
              <a:t>plays an important role</a:t>
            </a: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 in other </a:t>
            </a:r>
            <a:r>
              <a:rPr b="1" i="1" lang="en-IN" sz="2200">
                <a:solidFill>
                  <a:schemeClr val="accent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homeostatic functions</a:t>
            </a: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 such as </a:t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28600" lvl="0" marL="2286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Noto Sans Symbols"/>
              <a:buChar char="✔"/>
            </a:pP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storage of minerals (e.g., calcium) and </a:t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28600" lvl="0" marL="2286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Noto Sans Symbols"/>
              <a:buChar char="✔"/>
            </a:pP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hematopoiesis (blood cell production process)</a:t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17500" lvl="0" marL="4572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Noto Sans Symbols"/>
              <a:buNone/>
            </a:pPr>
            <a:r>
              <a:t/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Noto Sans Symbols"/>
              <a:buNone/>
            </a:pP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2.    The</a:t>
            </a:r>
            <a:r>
              <a:rPr lang="en-IN" sz="2200">
                <a:solidFill>
                  <a:schemeClr val="accent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muscular </a:t>
            </a: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system </a:t>
            </a:r>
            <a:r>
              <a:rPr b="1" lang="en-IN" sz="2200">
                <a:latin typeface="Times New Roman"/>
                <a:ea typeface="Times New Roman"/>
                <a:cs typeface="Times New Roman"/>
                <a:sym typeface="Times New Roman"/>
              </a:rPr>
              <a:t>stores</a:t>
            </a: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 most of the body's </a:t>
            </a:r>
            <a:r>
              <a:rPr b="1" lang="en-IN" sz="2200">
                <a:latin typeface="Times New Roman"/>
                <a:ea typeface="Times New Roman"/>
                <a:cs typeface="Times New Roman"/>
                <a:sym typeface="Times New Roman"/>
              </a:rPr>
              <a:t>carbohydrates </a:t>
            </a: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in the form of </a:t>
            </a:r>
            <a:r>
              <a:rPr b="1" lang="en-IN" sz="2200">
                <a:latin typeface="Times New Roman"/>
                <a:ea typeface="Times New Roman"/>
                <a:cs typeface="Times New Roman"/>
                <a:sym typeface="Times New Roman"/>
              </a:rPr>
              <a:t>glycogen</a:t>
            </a: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.</a:t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88900" lvl="0" marL="2286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Noto Sans Symbols"/>
              <a:buNone/>
            </a:pPr>
            <a:r>
              <a:t/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88900" lvl="0" marL="2286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Noto Sans Symbols"/>
              <a:buNone/>
            </a:pPr>
            <a:r>
              <a:t/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descr="CMRIT A++ Logo-01" id="127" name="Google Shape;127;p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32080" y="71755"/>
            <a:ext cx="1419225" cy="943610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128" name="Google Shape;128;p5"/>
          <p:cNvGraphicFramePr/>
          <p:nvPr/>
        </p:nvGraphicFramePr>
        <p:xfrm>
          <a:off x="11014710" y="6073140"/>
          <a:ext cx="1177290" cy="784860"/>
        </p:xfrm>
        <a:graphic>
          <a:graphicData uri="http://schemas.openxmlformats.org/presentationml/2006/ole">
            <mc:AlternateContent>
              <mc:Choice Requires="v">
                <p:oleObj r:id="rId5" imgH="784860" imgW="1177290" progId="Paint.Picture" spid="_x0000_s1">
                  <p:embed/>
                </p:oleObj>
              </mc:Choice>
              <mc:Fallback>
                <p:oleObj r:id="rId6" imgH="784860" imgW="1177290" progId="Paint.Picture">
                  <p:embed/>
                  <p:pic>
                    <p:nvPicPr>
                      <p:cNvPr id="128" name="Google Shape;128;p5"/>
                      <p:cNvPicPr preferRelativeResize="0"/>
                      <p:nvPr/>
                    </p:nvPicPr>
                    <p:blipFill rotWithShape="1">
                      <a:blip r:embed="rId7">
                        <a:alphaModFix/>
                      </a:blip>
                      <a:srcRect b="0" l="0" r="0" t="0"/>
                      <a:stretch/>
                    </p:blipFill>
                    <p:spPr>
                      <a:xfrm>
                        <a:off x="11014710" y="6073140"/>
                        <a:ext cx="1177290" cy="78486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2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p6"/>
          <p:cNvSpPr txBox="1"/>
          <p:nvPr>
            <p:ph type="title"/>
          </p:nvPr>
        </p:nvSpPr>
        <p:spPr>
          <a:xfrm>
            <a:off x="992505" y="137160"/>
            <a:ext cx="10988675" cy="87757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 fontScale="90000"/>
          </a:bodyPr>
          <a:lstStyle/>
          <a:p>
            <a:pPr indent="0" lvl="0" marL="0" rt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B050"/>
              </a:buClr>
              <a:buSzPct val="100000"/>
              <a:buFont typeface="Calibri"/>
              <a:buNone/>
            </a:pPr>
            <a:r>
              <a:rPr b="1" lang="en-IN" sz="5335">
                <a:solidFill>
                  <a:srgbClr val="00B050"/>
                </a:solidFill>
              </a:rPr>
              <a:t> Continued...</a:t>
            </a:r>
            <a:endParaRPr b="1" sz="5335">
              <a:solidFill>
                <a:srgbClr val="00B050"/>
              </a:solidFill>
            </a:endParaRPr>
          </a:p>
        </p:txBody>
      </p:sp>
      <p:sp>
        <p:nvSpPr>
          <p:cNvPr id="134" name="Google Shape;134;p6"/>
          <p:cNvSpPr txBox="1"/>
          <p:nvPr>
            <p:ph idx="1" type="body"/>
          </p:nvPr>
        </p:nvSpPr>
        <p:spPr>
          <a:xfrm>
            <a:off x="278130" y="894080"/>
            <a:ext cx="11471910" cy="583438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None/>
            </a:pPr>
            <a:r>
              <a:rPr b="1" lang="en-IN" sz="2400">
                <a:solidFill>
                  <a:schemeClr val="accent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Mechanism: </a:t>
            </a:r>
            <a:endParaRPr b="1" sz="2400">
              <a:solidFill>
                <a:schemeClr val="accent2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28600" lvl="0" marL="2286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Noto Sans Symbols"/>
              <a:buChar char="✔"/>
            </a:pP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The </a:t>
            </a:r>
            <a:r>
              <a:rPr b="1" i="1" lang="en-IN" sz="2200">
                <a:latin typeface="Times New Roman"/>
                <a:ea typeface="Times New Roman"/>
                <a:cs typeface="Times New Roman"/>
                <a:sym typeface="Times New Roman"/>
              </a:rPr>
              <a:t>nervous system </a:t>
            </a: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controls voluntary </a:t>
            </a:r>
            <a:r>
              <a:rPr i="1" lang="en-IN" sz="2200">
                <a:latin typeface="Times New Roman"/>
                <a:ea typeface="Times New Roman"/>
                <a:cs typeface="Times New Roman"/>
                <a:sym typeface="Times New Roman"/>
              </a:rPr>
              <a:t>muscle movements</a:t>
            </a: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. </a:t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28600" lvl="0" marL="2286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Noto Sans Symbols"/>
              <a:buChar char="✔"/>
            </a:pP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Voluntary muscles are ones that are controled intentionally. </a:t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88900" lvl="0" marL="2286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Noto Sans Symbols"/>
              <a:buNone/>
            </a:pPr>
            <a:r>
              <a:t/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Noto Sans Symbols"/>
              <a:buNone/>
            </a:pPr>
            <a:r>
              <a:rPr b="1" lang="en-IN" sz="2200">
                <a:latin typeface="Times New Roman"/>
                <a:ea typeface="Times New Roman"/>
                <a:cs typeface="Times New Roman"/>
                <a:sym typeface="Times New Roman"/>
              </a:rPr>
              <a:t>Movements happen when:</a:t>
            </a:r>
            <a:endParaRPr b="1"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457200" lvl="0" marL="4572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Noto Sans Symbols"/>
              <a:buAutoNum type="arabicPeriod"/>
            </a:pP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The nervous system </a:t>
            </a:r>
            <a:r>
              <a:rPr i="1" lang="en-IN" sz="2200">
                <a:solidFill>
                  <a:srgbClr val="00B05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sends message</a:t>
            </a: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 to </a:t>
            </a:r>
            <a:r>
              <a:rPr i="1" lang="en-IN" sz="2200">
                <a:solidFill>
                  <a:schemeClr val="accent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activate</a:t>
            </a: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 voluntary muscles. </a:t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457200" lvl="0" marL="4572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200"/>
              <a:buFont typeface="Noto Sans Symbols"/>
              <a:buAutoNum type="arabicPeriod"/>
            </a:pPr>
            <a:r>
              <a:rPr lang="en-IN" sz="2200">
                <a:solidFill>
                  <a:schemeClr val="accent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Muscle </a:t>
            </a: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fibers </a:t>
            </a:r>
            <a:r>
              <a:rPr lang="en-IN" sz="2200">
                <a:solidFill>
                  <a:schemeClr val="accent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contract</a:t>
            </a: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 (tense up) in response to the message.</a:t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457200" lvl="0" marL="4572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Noto Sans Symbols"/>
              <a:buAutoNum type="arabicPeriod"/>
            </a:pP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When the</a:t>
            </a:r>
            <a:r>
              <a:rPr i="1" lang="en-IN" sz="2200">
                <a:solidFill>
                  <a:schemeClr val="accent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i="1" lang="en-IN" sz="2200">
                <a:solidFill>
                  <a:srgbClr val="00B05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muscle activates </a:t>
            </a: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or bunches up, it </a:t>
            </a:r>
            <a:r>
              <a:rPr i="1" lang="en-IN" sz="2200">
                <a:solidFill>
                  <a:schemeClr val="accent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pulls on</a:t>
            </a: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 the </a:t>
            </a:r>
            <a:r>
              <a:rPr i="1" lang="en-IN" sz="2200">
                <a:solidFill>
                  <a:schemeClr val="accent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tendon </a:t>
            </a: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(Tendons attach muscles to bones).</a:t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457200" lvl="0" marL="4572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Noto Sans Symbols"/>
              <a:buAutoNum type="arabicPeriod"/>
            </a:pP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The</a:t>
            </a:r>
            <a:r>
              <a:rPr lang="en-IN" sz="2200">
                <a:solidFill>
                  <a:srgbClr val="00B05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i="1" lang="en-IN" sz="2200">
                <a:solidFill>
                  <a:srgbClr val="00B05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tendon</a:t>
            </a:r>
            <a:r>
              <a:rPr i="1" lang="en-IN" sz="2200"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i="1" lang="en-IN" sz="2200">
                <a:solidFill>
                  <a:schemeClr val="accent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pulls</a:t>
            </a: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 the </a:t>
            </a:r>
            <a:r>
              <a:rPr i="1" lang="en-IN" sz="2200">
                <a:solidFill>
                  <a:srgbClr val="00B05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bone</a:t>
            </a: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, making it </a:t>
            </a:r>
            <a:r>
              <a:rPr b="1" lang="en-IN" sz="2200">
                <a:latin typeface="Times New Roman"/>
                <a:ea typeface="Times New Roman"/>
                <a:cs typeface="Times New Roman"/>
                <a:sym typeface="Times New Roman"/>
              </a:rPr>
              <a:t>move</a:t>
            </a: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. </a:t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457200" lvl="0" marL="4572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Noto Sans Symbols"/>
              <a:buAutoNum type="arabicPeriod"/>
            </a:pP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To </a:t>
            </a:r>
            <a:r>
              <a:rPr b="1" lang="en-IN" sz="2200">
                <a:solidFill>
                  <a:schemeClr val="accent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relax</a:t>
            </a: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 the muscle, nervous system sends </a:t>
            </a:r>
            <a:r>
              <a:rPr i="1" lang="en-IN" sz="2200">
                <a:solidFill>
                  <a:srgbClr val="00B05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another message</a:t>
            </a: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.</a:t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457200" lvl="0" marL="4572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Noto Sans Symbols"/>
              <a:buAutoNum type="arabicPeriod"/>
            </a:pP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It triggers the </a:t>
            </a:r>
            <a:r>
              <a:rPr i="1" lang="en-IN" sz="2200">
                <a:solidFill>
                  <a:srgbClr val="00B05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muscles</a:t>
            </a: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 to </a:t>
            </a:r>
            <a:r>
              <a:rPr i="1" lang="en-IN" sz="2200">
                <a:solidFill>
                  <a:schemeClr val="accent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relax</a:t>
            </a: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 or deactivate. </a:t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457200" lvl="0" marL="4572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Noto Sans Symbols"/>
              <a:buAutoNum type="arabicPeriod"/>
            </a:pP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The relaxed muscle</a:t>
            </a:r>
            <a:r>
              <a:rPr i="1" lang="en-IN" sz="2200">
                <a:solidFill>
                  <a:schemeClr val="accent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releases </a:t>
            </a:r>
            <a:r>
              <a:rPr i="1" lang="en-IN" sz="2200">
                <a:solidFill>
                  <a:srgbClr val="00B05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tension</a:t>
            </a: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, </a:t>
            </a:r>
            <a:r>
              <a:rPr i="1" lang="en-IN" sz="2200">
                <a:solidFill>
                  <a:schemeClr val="accent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moving</a:t>
            </a: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 the</a:t>
            </a:r>
            <a:r>
              <a:rPr i="1" lang="en-IN" sz="2200">
                <a:latin typeface="Times New Roman"/>
                <a:ea typeface="Times New Roman"/>
                <a:cs typeface="Times New Roman"/>
                <a:sym typeface="Times New Roman"/>
              </a:rPr>
              <a:t> bone</a:t>
            </a: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 to a</a:t>
            </a:r>
            <a:r>
              <a:rPr i="1" lang="en-IN" sz="2200"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i="1" lang="en-IN" sz="2200">
                <a:solidFill>
                  <a:srgbClr val="00B05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resting</a:t>
            </a:r>
            <a:r>
              <a:rPr lang="en-IN" sz="2200">
                <a:solidFill>
                  <a:srgbClr val="00B05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position.</a:t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88900" lvl="0" marL="2286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Noto Sans Symbols"/>
              <a:buNone/>
            </a:pPr>
            <a:r>
              <a:t/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descr="CMRIT A++ Logo-01" id="135" name="Google Shape;135;p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32080" y="71755"/>
            <a:ext cx="1419225" cy="943610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136" name="Google Shape;136;p6"/>
          <p:cNvGraphicFramePr/>
          <p:nvPr/>
        </p:nvGraphicFramePr>
        <p:xfrm>
          <a:off x="11014710" y="6073140"/>
          <a:ext cx="1177290" cy="784860"/>
        </p:xfrm>
        <a:graphic>
          <a:graphicData uri="http://schemas.openxmlformats.org/presentationml/2006/ole">
            <mc:AlternateContent>
              <mc:Choice Requires="v">
                <p:oleObj r:id="rId5" imgH="784860" imgW="1177290" progId="Paint.Picture" spid="_x0000_s1">
                  <p:embed/>
                </p:oleObj>
              </mc:Choice>
              <mc:Fallback>
                <p:oleObj r:id="rId6" imgH="784860" imgW="1177290" progId="Paint.Picture">
                  <p:embed/>
                  <p:pic>
                    <p:nvPicPr>
                      <p:cNvPr id="136" name="Google Shape;136;p6"/>
                      <p:cNvPicPr preferRelativeResize="0"/>
                      <p:nvPr/>
                    </p:nvPicPr>
                    <p:blipFill rotWithShape="1">
                      <a:blip r:embed="rId7">
                        <a:alphaModFix/>
                      </a:blip>
                      <a:srcRect b="0" l="0" r="0" t="0"/>
                      <a:stretch/>
                    </p:blipFill>
                    <p:spPr>
                      <a:xfrm>
                        <a:off x="11014710" y="6073140"/>
                        <a:ext cx="1177290" cy="78486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0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p7"/>
          <p:cNvSpPr txBox="1"/>
          <p:nvPr>
            <p:ph type="title"/>
          </p:nvPr>
        </p:nvSpPr>
        <p:spPr>
          <a:xfrm>
            <a:off x="992505" y="137160"/>
            <a:ext cx="10988675" cy="87757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 fontScale="90000"/>
          </a:bodyPr>
          <a:lstStyle/>
          <a:p>
            <a:pPr indent="0" lvl="0" marL="0" rt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B050"/>
              </a:buClr>
              <a:buSzPct val="100000"/>
              <a:buFont typeface="Calibri"/>
              <a:buNone/>
            </a:pPr>
            <a:r>
              <a:rPr b="1" lang="en-IN" sz="5335">
                <a:solidFill>
                  <a:srgbClr val="00B050"/>
                </a:solidFill>
              </a:rPr>
              <a:t> Continued...</a:t>
            </a:r>
            <a:endParaRPr b="1" sz="5335">
              <a:solidFill>
                <a:srgbClr val="00B050"/>
              </a:solidFill>
            </a:endParaRPr>
          </a:p>
        </p:txBody>
      </p:sp>
      <p:sp>
        <p:nvSpPr>
          <p:cNvPr id="142" name="Google Shape;142;p7"/>
          <p:cNvSpPr txBox="1"/>
          <p:nvPr>
            <p:ph idx="1" type="body"/>
          </p:nvPr>
        </p:nvSpPr>
        <p:spPr>
          <a:xfrm>
            <a:off x="431800" y="1014730"/>
            <a:ext cx="11318240" cy="562483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28600" lvl="0" marL="22860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Noto Sans Symbols"/>
              <a:buChar char="✔"/>
            </a:pP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Hundreds of</a:t>
            </a:r>
            <a:r>
              <a:rPr i="1" lang="en-IN" sz="2200">
                <a:latin typeface="Times New Roman"/>
                <a:ea typeface="Times New Roman"/>
                <a:cs typeface="Times New Roman"/>
                <a:sym typeface="Times New Roman"/>
              </a:rPr>
              <a:t> conditions</a:t>
            </a: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 can</a:t>
            </a:r>
            <a:r>
              <a:rPr i="1" lang="en-IN" sz="2200">
                <a:latin typeface="Times New Roman"/>
                <a:ea typeface="Times New Roman"/>
                <a:cs typeface="Times New Roman"/>
                <a:sym typeface="Times New Roman"/>
              </a:rPr>
              <a:t> cause problems</a:t>
            </a: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 with the musculoskeletal system. </a:t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88900" lvl="0" marL="2286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Noto Sans Symbols"/>
              <a:buNone/>
            </a:pPr>
            <a:r>
              <a:t/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28600" lvl="0" marL="2286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Noto Sans Symbols"/>
              <a:buChar char="✔"/>
            </a:pP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They can </a:t>
            </a:r>
            <a:r>
              <a:rPr i="1" lang="en-IN" sz="2200">
                <a:solidFill>
                  <a:schemeClr val="accent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affect</a:t>
            </a: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 the way you </a:t>
            </a:r>
            <a:r>
              <a:rPr i="1" lang="en-IN" sz="2200">
                <a:latin typeface="Times New Roman"/>
                <a:ea typeface="Times New Roman"/>
                <a:cs typeface="Times New Roman"/>
                <a:sym typeface="Times New Roman"/>
              </a:rPr>
              <a:t>move</a:t>
            </a: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, </a:t>
            </a:r>
            <a:r>
              <a:rPr i="1" lang="en-IN" sz="2200">
                <a:latin typeface="Times New Roman"/>
                <a:ea typeface="Times New Roman"/>
                <a:cs typeface="Times New Roman"/>
                <a:sym typeface="Times New Roman"/>
              </a:rPr>
              <a:t>speak</a:t>
            </a: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 and </a:t>
            </a:r>
            <a:r>
              <a:rPr i="1" lang="en-IN" sz="2200">
                <a:latin typeface="Times New Roman"/>
                <a:ea typeface="Times New Roman"/>
                <a:cs typeface="Times New Roman"/>
                <a:sym typeface="Times New Roman"/>
              </a:rPr>
              <a:t>interact </a:t>
            </a: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with the world. </a:t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88900" lvl="0" marL="2286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Noto Sans Symbols"/>
              <a:buNone/>
            </a:pPr>
            <a:r>
              <a:t/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28600" lvl="0" marL="2286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Noto Sans Symbols"/>
              <a:buChar char="✔"/>
            </a:pP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Some of the</a:t>
            </a:r>
            <a:r>
              <a:rPr b="1" i="1" lang="en-IN" sz="2200">
                <a:latin typeface="Times New Roman"/>
                <a:ea typeface="Times New Roman"/>
                <a:cs typeface="Times New Roman"/>
                <a:sym typeface="Times New Roman"/>
              </a:rPr>
              <a:t> most common causes</a:t>
            </a: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 of musculoskeletal pain and movement </a:t>
            </a:r>
            <a:r>
              <a:rPr b="1" i="1" lang="en-IN" sz="2200">
                <a:latin typeface="Times New Roman"/>
                <a:ea typeface="Times New Roman"/>
                <a:cs typeface="Times New Roman"/>
                <a:sym typeface="Times New Roman"/>
              </a:rPr>
              <a:t>problems </a:t>
            </a: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are:</a:t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28600" lvl="0" marL="2286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Noto Sans Symbols"/>
              <a:buChar char="⮚"/>
            </a:pP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Aging</a:t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28600" lvl="0" marL="2286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Noto Sans Symbols"/>
              <a:buChar char="⮚"/>
            </a:pP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Arthritis</a:t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28600" lvl="0" marL="2286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Noto Sans Symbols"/>
              <a:buChar char="⮚"/>
            </a:pP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Back problems</a:t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28600" lvl="0" marL="2286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Noto Sans Symbols"/>
              <a:buChar char="⮚"/>
            </a:pP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Cancer</a:t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28600" lvl="0" marL="2286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Noto Sans Symbols"/>
              <a:buChar char="⮚"/>
            </a:pP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Congenital abnormalities</a:t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28600" lvl="0" marL="2286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Noto Sans Symbols"/>
              <a:buChar char="⮚"/>
            </a:pP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Injuries</a:t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28600" lvl="0" marL="2286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Noto Sans Symbols"/>
              <a:buChar char="⮚"/>
            </a:pP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Osteoporosis</a:t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28600" lvl="0" marL="2286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Noto Sans Symbols"/>
              <a:buChar char="⮚"/>
            </a:pP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Muscular dystrophy</a:t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descr="CMRIT A++ Logo-01" id="143" name="Google Shape;143;p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32080" y="71755"/>
            <a:ext cx="1419225" cy="943610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144" name="Google Shape;144;p7"/>
          <p:cNvGraphicFramePr/>
          <p:nvPr/>
        </p:nvGraphicFramePr>
        <p:xfrm>
          <a:off x="11014710" y="6073140"/>
          <a:ext cx="1177290" cy="784860"/>
        </p:xfrm>
        <a:graphic>
          <a:graphicData uri="http://schemas.openxmlformats.org/presentationml/2006/ole">
            <mc:AlternateContent>
              <mc:Choice Requires="v">
                <p:oleObj r:id="rId5" imgH="784860" imgW="1177290" progId="Paint.Picture" spid="_x0000_s1">
                  <p:embed/>
                </p:oleObj>
              </mc:Choice>
              <mc:Fallback>
                <p:oleObj r:id="rId6" imgH="784860" imgW="1177290" progId="Paint.Picture">
                  <p:embed/>
                  <p:pic>
                    <p:nvPicPr>
                      <p:cNvPr id="144" name="Google Shape;144;p7"/>
                      <p:cNvPicPr preferRelativeResize="0"/>
                      <p:nvPr/>
                    </p:nvPicPr>
                    <p:blipFill rotWithShape="1">
                      <a:blip r:embed="rId7">
                        <a:alphaModFix/>
                      </a:blip>
                      <a:srcRect b="0" l="0" r="0" t="0"/>
                      <a:stretch/>
                    </p:blipFill>
                    <p:spPr>
                      <a:xfrm>
                        <a:off x="11014710" y="6073140"/>
                        <a:ext cx="1177290" cy="78486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8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p8"/>
          <p:cNvSpPr txBox="1"/>
          <p:nvPr>
            <p:ph type="title"/>
          </p:nvPr>
        </p:nvSpPr>
        <p:spPr>
          <a:xfrm>
            <a:off x="838200" y="221615"/>
            <a:ext cx="11252200" cy="87757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 fontScale="90000"/>
          </a:bodyPr>
          <a:lstStyle/>
          <a:p>
            <a:pPr indent="0" lvl="0" marL="0" rt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B050"/>
              </a:buClr>
              <a:buSzPct val="100000"/>
              <a:buFont typeface="Calibri"/>
              <a:buNone/>
            </a:pPr>
            <a:r>
              <a:rPr b="1" lang="en-IN" sz="4890">
                <a:solidFill>
                  <a:srgbClr val="00B050"/>
                </a:solidFill>
              </a:rPr>
              <a:t>BIO-ENGINEERING SOLUTIONS FOR MUSCULAR DYSTROPHY AND OSTEOPOROSIS</a:t>
            </a:r>
            <a:endParaRPr b="1" sz="4890">
              <a:solidFill>
                <a:srgbClr val="00B050"/>
              </a:solidFill>
            </a:endParaRPr>
          </a:p>
        </p:txBody>
      </p:sp>
      <p:sp>
        <p:nvSpPr>
          <p:cNvPr id="150" name="Google Shape;150;p8"/>
          <p:cNvSpPr txBox="1"/>
          <p:nvPr>
            <p:ph idx="1" type="body"/>
          </p:nvPr>
        </p:nvSpPr>
        <p:spPr>
          <a:xfrm>
            <a:off x="431800" y="1319530"/>
            <a:ext cx="11318240" cy="48577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28600" lvl="0" marL="22860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Noto Sans Symbols"/>
              <a:buChar char="⮚"/>
            </a:pP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One of the most common musculoskeletal conditions is </a:t>
            </a:r>
            <a:r>
              <a:rPr lang="en-IN" sz="2200">
                <a:solidFill>
                  <a:schemeClr val="accent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Osteoporosis</a:t>
            </a: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.</a:t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88900" lvl="0" marL="2286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Noto Sans Symbols"/>
              <a:buNone/>
            </a:pPr>
            <a:r>
              <a:t/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28600" lvl="0" marL="2286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200"/>
              <a:buFont typeface="Noto Sans Symbols"/>
              <a:buChar char="⮚"/>
            </a:pPr>
            <a:r>
              <a:rPr lang="en-IN" sz="2200">
                <a:solidFill>
                  <a:schemeClr val="accent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Arthritis</a:t>
            </a: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 is also very common. </a:t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88900" lvl="0" marL="2286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Noto Sans Symbols"/>
              <a:buNone/>
            </a:pPr>
            <a:r>
              <a:t/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28600" lvl="0" marL="2286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B050"/>
              </a:buClr>
              <a:buSzPts val="2200"/>
              <a:buFont typeface="Noto Sans Symbols"/>
              <a:buChar char="⮚"/>
            </a:pPr>
            <a:r>
              <a:rPr b="1" i="1" lang="en-IN" sz="2200">
                <a:solidFill>
                  <a:srgbClr val="00B05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Muscular dystrophy</a:t>
            </a: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 is a group of diseases that cause </a:t>
            </a:r>
            <a:r>
              <a:rPr i="1" lang="en-IN" sz="2200">
                <a:solidFill>
                  <a:srgbClr val="00B05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progressive</a:t>
            </a: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i="1" lang="en-IN" sz="2200">
                <a:latin typeface="Times New Roman"/>
                <a:ea typeface="Times New Roman"/>
                <a:cs typeface="Times New Roman"/>
                <a:sym typeface="Times New Roman"/>
              </a:rPr>
              <a:t>weakness</a:t>
            </a: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 and </a:t>
            </a:r>
            <a:r>
              <a:rPr i="1" lang="en-IN" sz="2200">
                <a:latin typeface="Times New Roman"/>
                <a:ea typeface="Times New Roman"/>
                <a:cs typeface="Times New Roman"/>
                <a:sym typeface="Times New Roman"/>
              </a:rPr>
              <a:t>loss </a:t>
            </a: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of muscle mass</a:t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88900" lvl="0" marL="2286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Noto Sans Symbols"/>
              <a:buNone/>
            </a:pPr>
            <a:r>
              <a:t/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28600" lvl="0" marL="2286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Noto Sans Symbols"/>
              <a:buChar char="⮚"/>
            </a:pPr>
            <a:r>
              <a:rPr b="1" lang="en-IN" sz="2200">
                <a:latin typeface="Times New Roman"/>
                <a:ea typeface="Times New Roman"/>
                <a:cs typeface="Times New Roman"/>
                <a:sym typeface="Times New Roman"/>
              </a:rPr>
              <a:t>Awareness</a:t>
            </a: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 is increasing that :</a:t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88900" lvl="0" marL="2286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Noto Sans Symbols"/>
              <a:buNone/>
            </a:pPr>
            <a:r>
              <a:t/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28600" lvl="0" marL="2286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200"/>
              <a:buFont typeface="Noto Sans Symbols"/>
              <a:buChar char="✔"/>
            </a:pPr>
            <a:r>
              <a:rPr i="1" lang="en-IN" sz="2200">
                <a:solidFill>
                  <a:schemeClr val="accent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Osteoporosis</a:t>
            </a: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 is a major complication of </a:t>
            </a:r>
            <a:r>
              <a:rPr i="1" lang="en-IN" sz="2200">
                <a:latin typeface="Times New Roman"/>
                <a:ea typeface="Times New Roman"/>
                <a:cs typeface="Times New Roman"/>
                <a:sym typeface="Times New Roman"/>
              </a:rPr>
              <a:t>Duchenne muscular dystrophy </a:t>
            </a: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(DMD) and </a:t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88900" lvl="0" marL="2286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Noto Sans Symbols"/>
              <a:buNone/>
            </a:pPr>
            <a:r>
              <a:t/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28600" lvl="0" marL="2286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Noto Sans Symbols"/>
              <a:buChar char="✔"/>
            </a:pP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Its </a:t>
            </a:r>
            <a:r>
              <a:rPr i="1" lang="en-IN" sz="2200">
                <a:latin typeface="Times New Roman"/>
                <a:ea typeface="Times New Roman"/>
                <a:cs typeface="Times New Roman"/>
                <a:sym typeface="Times New Roman"/>
              </a:rPr>
              <a:t>treatment</a:t>
            </a: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, requires monitoring for early diagnosis and intervention to prevent clinically important sequelae.</a:t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descr="CMRIT A++ Logo-01" id="151" name="Google Shape;151;p8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32080" y="71755"/>
            <a:ext cx="1419225" cy="943610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152" name="Google Shape;152;p8"/>
          <p:cNvGraphicFramePr/>
          <p:nvPr/>
        </p:nvGraphicFramePr>
        <p:xfrm>
          <a:off x="11014710" y="6261735"/>
          <a:ext cx="1177290" cy="596265"/>
        </p:xfrm>
        <a:graphic>
          <a:graphicData uri="http://schemas.openxmlformats.org/presentationml/2006/ole">
            <mc:AlternateContent>
              <mc:Choice Requires="v">
                <p:oleObj r:id="rId5" imgH="596265" imgW="1177290" progId="Paint.Picture" spid="_x0000_s1">
                  <p:embed/>
                </p:oleObj>
              </mc:Choice>
              <mc:Fallback>
                <p:oleObj r:id="rId6" imgH="596265" imgW="1177290" progId="Paint.Picture">
                  <p:embed/>
                  <p:pic>
                    <p:nvPicPr>
                      <p:cNvPr id="152" name="Google Shape;152;p8"/>
                      <p:cNvPicPr preferRelativeResize="0"/>
                      <p:nvPr/>
                    </p:nvPicPr>
                    <p:blipFill rotWithShape="1">
                      <a:blip r:embed="rId7">
                        <a:alphaModFix/>
                      </a:blip>
                      <a:srcRect b="0" l="0" r="0" t="0"/>
                      <a:stretch/>
                    </p:blipFill>
                    <p:spPr>
                      <a:xfrm>
                        <a:off x="11014710" y="6261735"/>
                        <a:ext cx="1177290" cy="59626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6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Google Shape;157;p9"/>
          <p:cNvSpPr txBox="1"/>
          <p:nvPr>
            <p:ph type="title"/>
          </p:nvPr>
        </p:nvSpPr>
        <p:spPr>
          <a:xfrm>
            <a:off x="1014095" y="138430"/>
            <a:ext cx="10988675" cy="87757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 fontScale="90000"/>
          </a:bodyPr>
          <a:lstStyle/>
          <a:p>
            <a:pPr indent="0" lvl="0" marL="0" rt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B050"/>
              </a:buClr>
              <a:buSzPct val="100000"/>
              <a:buFont typeface="Calibri"/>
              <a:buNone/>
            </a:pPr>
            <a:r>
              <a:rPr b="1" lang="en-IN" sz="5335">
                <a:solidFill>
                  <a:srgbClr val="00B050"/>
                </a:solidFill>
              </a:rPr>
              <a:t>Continued...</a:t>
            </a:r>
            <a:endParaRPr b="1" sz="5335">
              <a:solidFill>
                <a:srgbClr val="00B050"/>
              </a:solidFill>
            </a:endParaRPr>
          </a:p>
        </p:txBody>
      </p:sp>
      <p:sp>
        <p:nvSpPr>
          <p:cNvPr id="158" name="Google Shape;158;p9"/>
          <p:cNvSpPr txBox="1"/>
          <p:nvPr>
            <p:ph idx="1" type="body"/>
          </p:nvPr>
        </p:nvSpPr>
        <p:spPr>
          <a:xfrm>
            <a:off x="132080" y="1016000"/>
            <a:ext cx="11804650" cy="516128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28600" lvl="0" marL="22860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Noto Sans Symbols"/>
              <a:buChar char="⮚"/>
            </a:pP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The</a:t>
            </a:r>
            <a:r>
              <a:rPr b="1" i="1" lang="en-IN" sz="2200"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b="1" i="1" lang="en-IN" sz="2200">
                <a:solidFill>
                  <a:srgbClr val="00B05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traditional method</a:t>
            </a:r>
            <a:r>
              <a:rPr lang="en-IN" sz="2200">
                <a:solidFill>
                  <a:srgbClr val="00B05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of fabricating </a:t>
            </a:r>
            <a:r>
              <a:rPr b="1" i="1" lang="en-IN" sz="2200">
                <a:latin typeface="Times New Roman"/>
                <a:ea typeface="Times New Roman"/>
                <a:cs typeface="Times New Roman"/>
                <a:sym typeface="Times New Roman"/>
              </a:rPr>
              <a:t>3D muscle constructs</a:t>
            </a: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 first developed more than 25 years ago.</a:t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88900" lvl="0" marL="2286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Noto Sans Symbols"/>
              <a:buNone/>
            </a:pPr>
            <a:r>
              <a:t/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28600" lvl="0" marL="2286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Noto Sans Symbols"/>
              <a:buChar char="⮚"/>
            </a:pP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It involves </a:t>
            </a:r>
            <a:r>
              <a:rPr i="1" lang="en-IN" sz="2200">
                <a:latin typeface="Times New Roman"/>
                <a:ea typeface="Times New Roman"/>
                <a:cs typeface="Times New Roman"/>
                <a:sym typeface="Times New Roman"/>
              </a:rPr>
              <a:t>casting</a:t>
            </a:r>
            <a:r>
              <a:rPr i="1" lang="en-IN" sz="2200">
                <a:solidFill>
                  <a:schemeClr val="accent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b="1" i="1" lang="en-IN" sz="2200">
                <a:solidFill>
                  <a:schemeClr val="accent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myogenic cells</a:t>
            </a:r>
            <a:r>
              <a:rPr b="1" lang="en-IN" sz="2200"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within a cylindrically shaped </a:t>
            </a:r>
            <a:r>
              <a:rPr b="1" i="1" lang="en-IN" sz="2200">
                <a:latin typeface="Times New Roman"/>
                <a:ea typeface="Times New Roman"/>
                <a:cs typeface="Times New Roman"/>
                <a:sym typeface="Times New Roman"/>
              </a:rPr>
              <a:t>collagen-I </a:t>
            </a:r>
            <a:r>
              <a:rPr i="1" lang="en-IN" sz="2200">
                <a:solidFill>
                  <a:schemeClr val="accent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gel</a:t>
            </a:r>
            <a:r>
              <a:rPr i="1" lang="en-IN" sz="2200">
                <a:latin typeface="Times New Roman"/>
                <a:ea typeface="Times New Roman"/>
                <a:cs typeface="Times New Roman"/>
                <a:sym typeface="Times New Roman"/>
              </a:rPr>
              <a:t>.</a:t>
            </a:r>
            <a:endParaRPr i="1"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88900" lvl="0" marL="2286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Noto Sans Symbols"/>
              <a:buNone/>
            </a:pPr>
            <a:r>
              <a:t/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28600" lvl="0" marL="2286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Noto Sans Symbols"/>
              <a:buChar char="⮚"/>
            </a:pP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In this system,</a:t>
            </a:r>
            <a:r>
              <a:rPr i="1" lang="en-IN" sz="2200"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b="1" i="1" lang="en-IN" sz="2200">
                <a:latin typeface="Times New Roman"/>
                <a:ea typeface="Times New Roman"/>
                <a:cs typeface="Times New Roman"/>
                <a:sym typeface="Times New Roman"/>
              </a:rPr>
              <a:t>cell-mediated gel</a:t>
            </a: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,</a:t>
            </a:r>
            <a:r>
              <a:rPr i="1" lang="en-IN" sz="2200">
                <a:latin typeface="Times New Roman"/>
                <a:ea typeface="Times New Roman"/>
                <a:cs typeface="Times New Roman"/>
                <a:sym typeface="Times New Roman"/>
              </a:rPr>
              <a:t> compaction</a:t>
            </a: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 and </a:t>
            </a:r>
            <a:r>
              <a:rPr i="1" lang="en-IN" sz="2200">
                <a:latin typeface="Times New Roman"/>
                <a:ea typeface="Times New Roman"/>
                <a:cs typeface="Times New Roman"/>
                <a:sym typeface="Times New Roman"/>
              </a:rPr>
              <a:t>remodeling</a:t>
            </a: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 result in generation of </a:t>
            </a:r>
            <a:r>
              <a:rPr lang="en-IN" sz="2200">
                <a:solidFill>
                  <a:schemeClr val="accent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passive</a:t>
            </a: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b="1" i="1" lang="en-IN" sz="2200">
                <a:latin typeface="Times New Roman"/>
                <a:ea typeface="Times New Roman"/>
                <a:cs typeface="Times New Roman"/>
                <a:sym typeface="Times New Roman"/>
              </a:rPr>
              <a:t>stress</a:t>
            </a: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 within the gel.</a:t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88900" lvl="0" marL="2286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Noto Sans Symbols"/>
              <a:buNone/>
            </a:pPr>
            <a:r>
              <a:t/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28600" lvl="0" marL="2286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Noto Sans Symbols"/>
              <a:buChar char="⮚"/>
            </a:pP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This, promotes the </a:t>
            </a:r>
            <a:r>
              <a:rPr i="1" lang="en-IN" sz="2200">
                <a:latin typeface="Times New Roman"/>
                <a:ea typeface="Times New Roman"/>
                <a:cs typeface="Times New Roman"/>
                <a:sym typeface="Times New Roman"/>
              </a:rPr>
              <a:t>fusion </a:t>
            </a: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of </a:t>
            </a:r>
            <a:r>
              <a:rPr b="1" i="1" lang="en-IN" sz="2200">
                <a:latin typeface="Times New Roman"/>
                <a:ea typeface="Times New Roman"/>
                <a:cs typeface="Times New Roman"/>
                <a:sym typeface="Times New Roman"/>
              </a:rPr>
              <a:t>myoblasts (</a:t>
            </a:r>
            <a:r>
              <a:rPr i="1" lang="en-IN" sz="2200">
                <a:solidFill>
                  <a:schemeClr val="accent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muscle cells</a:t>
            </a:r>
            <a:r>
              <a:rPr b="1" i="1" lang="en-IN" sz="2200">
                <a:latin typeface="Times New Roman"/>
                <a:ea typeface="Times New Roman"/>
                <a:cs typeface="Times New Roman"/>
                <a:sym typeface="Times New Roman"/>
              </a:rPr>
              <a:t>)</a:t>
            </a: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 into </a:t>
            </a:r>
            <a:r>
              <a:rPr b="1" i="1" lang="en-IN" sz="2200">
                <a:latin typeface="Times New Roman"/>
                <a:ea typeface="Times New Roman"/>
                <a:cs typeface="Times New Roman"/>
                <a:sym typeface="Times New Roman"/>
              </a:rPr>
              <a:t>myotubes(</a:t>
            </a:r>
            <a:r>
              <a:rPr i="1" lang="en-IN" sz="2200">
                <a:latin typeface="Times New Roman"/>
                <a:ea typeface="Times New Roman"/>
                <a:cs typeface="Times New Roman"/>
                <a:sym typeface="Times New Roman"/>
              </a:rPr>
              <a:t>multinucleated cells </a:t>
            </a:r>
            <a:r>
              <a:rPr i="1" lang="en-IN" sz="2200">
                <a:solidFill>
                  <a:schemeClr val="accent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chain</a:t>
            </a:r>
            <a:r>
              <a:rPr b="1" i="1" lang="en-IN" sz="2200">
                <a:latin typeface="Times New Roman"/>
                <a:ea typeface="Times New Roman"/>
                <a:cs typeface="Times New Roman"/>
                <a:sym typeface="Times New Roman"/>
              </a:rPr>
              <a:t>) </a:t>
            </a: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and myotube </a:t>
            </a:r>
            <a:r>
              <a:rPr b="1" i="1" lang="en-IN" sz="2200">
                <a:latin typeface="Times New Roman"/>
                <a:ea typeface="Times New Roman"/>
                <a:cs typeface="Times New Roman"/>
                <a:sym typeface="Times New Roman"/>
              </a:rPr>
              <a:t>alignment</a:t>
            </a: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.</a:t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88900" lvl="0" marL="2286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Noto Sans Symbols"/>
              <a:buNone/>
            </a:pPr>
            <a:r>
              <a:t/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28600" lvl="0" marL="2286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B050"/>
              </a:buClr>
              <a:buSzPts val="2200"/>
              <a:buFont typeface="Noto Sans Symbols"/>
              <a:buChar char="⮚"/>
            </a:pPr>
            <a:r>
              <a:rPr b="1" i="1" lang="en-IN" sz="2200">
                <a:solidFill>
                  <a:srgbClr val="00B05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Alternatively</a:t>
            </a: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, myoblasts can be </a:t>
            </a:r>
            <a:r>
              <a:rPr b="1" i="1" lang="en-IN" sz="2200">
                <a:solidFill>
                  <a:schemeClr val="accent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cultured </a:t>
            </a: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on laminin- or hydrogel-coated </a:t>
            </a:r>
            <a:r>
              <a:rPr i="1" lang="en-IN" sz="2200">
                <a:solidFill>
                  <a:schemeClr val="accent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dishes</a:t>
            </a: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.</a:t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88900" lvl="0" marL="2286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Noto Sans Symbols"/>
              <a:buNone/>
            </a:pPr>
            <a:r>
              <a:t/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28600" lvl="0" marL="2286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Noto Sans Symbols"/>
              <a:buChar char="⮚"/>
            </a:pP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Till myotubes assemble into a cylindrical tissue construct &amp; are attached at the ends to premade </a:t>
            </a:r>
            <a:r>
              <a:rPr b="1" i="1" lang="en-IN" sz="2200">
                <a:latin typeface="Times New Roman"/>
                <a:ea typeface="Times New Roman"/>
                <a:cs typeface="Times New Roman"/>
                <a:sym typeface="Times New Roman"/>
              </a:rPr>
              <a:t>suture anchors</a:t>
            </a: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.</a:t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88900" lvl="0" marL="2286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Noto Sans Symbols"/>
              <a:buNone/>
            </a:pPr>
            <a:r>
              <a:t/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descr="CMRIT A++ Logo-01" id="159" name="Google Shape;159;p9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32080" y="71755"/>
            <a:ext cx="1419225" cy="943610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160" name="Google Shape;160;p9"/>
          <p:cNvGraphicFramePr/>
          <p:nvPr/>
        </p:nvGraphicFramePr>
        <p:xfrm>
          <a:off x="11191240" y="6278245"/>
          <a:ext cx="1000760" cy="579755"/>
        </p:xfrm>
        <a:graphic>
          <a:graphicData uri="http://schemas.openxmlformats.org/presentationml/2006/ole">
            <mc:AlternateContent>
              <mc:Choice Requires="v">
                <p:oleObj r:id="rId5" imgH="579755" imgW="1000760" progId="Paint.Picture" spid="_x0000_s1">
                  <p:embed/>
                </p:oleObj>
              </mc:Choice>
              <mc:Fallback>
                <p:oleObj r:id="rId6" imgH="579755" imgW="1000760" progId="Paint.Picture">
                  <p:embed/>
                  <p:pic>
                    <p:nvPicPr>
                      <p:cNvPr id="160" name="Google Shape;160;p9"/>
                      <p:cNvPicPr preferRelativeResize="0"/>
                      <p:nvPr/>
                    </p:nvPicPr>
                    <p:blipFill rotWithShape="1">
                      <a:blip r:embed="rId7">
                        <a:alphaModFix/>
                      </a:blip>
                      <a:srcRect b="0" l="0" r="0" t="0"/>
                      <a:stretch/>
                    </p:blipFill>
                    <p:spPr>
                      <a:xfrm>
                        <a:off x="11191240" y="6278245"/>
                        <a:ext cx="1000760" cy="57975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2024-04-26T13:21:00Z</dcterms:creat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3C0E08B0838E4295AFB49C6BD1591B92_11</vt:lpwstr>
  </property>
  <property fmtid="{D5CDD505-2E9C-101B-9397-08002B2CF9AE}" pid="3" name="KSOProductBuildVer">
    <vt:lpwstr>1033-12.2.0.13472</vt:lpwstr>
  </property>
</Properties>
</file>